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4.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5.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7.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8.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19.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0.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4" r:id="rId2"/>
    <p:sldMasterId id="2147483686" r:id="rId3"/>
    <p:sldMasterId id="2147483704" r:id="rId4"/>
    <p:sldMasterId id="2147483716" r:id="rId5"/>
    <p:sldMasterId id="2147483729" r:id="rId6"/>
    <p:sldMasterId id="2147483742" r:id="rId7"/>
    <p:sldMasterId id="2147483755" r:id="rId8"/>
    <p:sldMasterId id="2147483770" r:id="rId9"/>
    <p:sldMasterId id="2147483782" r:id="rId10"/>
    <p:sldMasterId id="2147483795" r:id="rId11"/>
    <p:sldMasterId id="2147483809" r:id="rId12"/>
    <p:sldMasterId id="2147483822" r:id="rId13"/>
    <p:sldMasterId id="2147483835" r:id="rId14"/>
    <p:sldMasterId id="2147483848" r:id="rId15"/>
    <p:sldMasterId id="2147483861" r:id="rId16"/>
    <p:sldMasterId id="2147483891" r:id="rId17"/>
    <p:sldMasterId id="2147483904" r:id="rId18"/>
    <p:sldMasterId id="2147483917" r:id="rId19"/>
    <p:sldMasterId id="2147483930" r:id="rId20"/>
    <p:sldMasterId id="2147483944" r:id="rId21"/>
  </p:sldMasterIdLst>
  <p:notesMasterIdLst>
    <p:notesMasterId r:id="rId54"/>
  </p:notesMasterIdLst>
  <p:handoutMasterIdLst>
    <p:handoutMasterId r:id="rId55"/>
  </p:handoutMasterIdLst>
  <p:sldIdLst>
    <p:sldId id="349" r:id="rId22"/>
    <p:sldId id="348" r:id="rId23"/>
    <p:sldId id="319" r:id="rId24"/>
    <p:sldId id="320" r:id="rId25"/>
    <p:sldId id="330" r:id="rId26"/>
    <p:sldId id="315" r:id="rId27"/>
    <p:sldId id="316" r:id="rId28"/>
    <p:sldId id="345" r:id="rId29"/>
    <p:sldId id="350" r:id="rId30"/>
    <p:sldId id="351" r:id="rId31"/>
    <p:sldId id="321" r:id="rId32"/>
    <p:sldId id="318" r:id="rId33"/>
    <p:sldId id="325" r:id="rId34"/>
    <p:sldId id="327" r:id="rId35"/>
    <p:sldId id="328" r:id="rId36"/>
    <p:sldId id="317" r:id="rId37"/>
    <p:sldId id="332" r:id="rId38"/>
    <p:sldId id="333" r:id="rId39"/>
    <p:sldId id="339" r:id="rId40"/>
    <p:sldId id="340" r:id="rId41"/>
    <p:sldId id="334" r:id="rId42"/>
    <p:sldId id="335" r:id="rId43"/>
    <p:sldId id="336" r:id="rId44"/>
    <p:sldId id="337" r:id="rId45"/>
    <p:sldId id="338" r:id="rId46"/>
    <p:sldId id="341" r:id="rId47"/>
    <p:sldId id="322" r:id="rId48"/>
    <p:sldId id="346" r:id="rId49"/>
    <p:sldId id="323" r:id="rId50"/>
    <p:sldId id="347" r:id="rId51"/>
    <p:sldId id="342" r:id="rId52"/>
    <p:sldId id="313" r:id="rId5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B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453" autoAdjust="0"/>
    <p:restoredTop sz="85829" autoAdjust="0"/>
  </p:normalViewPr>
  <p:slideViewPr>
    <p:cSldViewPr>
      <p:cViewPr>
        <p:scale>
          <a:sx n="90" d="100"/>
          <a:sy n="90" d="100"/>
        </p:scale>
        <p:origin x="-2244" y="-630"/>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5FF1CF-8B47-4DB2-8D01-17668C937F35}" type="datetimeFigureOut">
              <a:rPr lang="sv-SE" smtClean="0"/>
              <a:t>2012-02-08</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E57BB0-86D0-49BF-9D48-9C73F0BA9A3B}" type="slidenum">
              <a:rPr lang="sv-SE" smtClean="0"/>
              <a:t>‹#›</a:t>
            </a:fld>
            <a:endParaRPr lang="sv-SE"/>
          </a:p>
        </p:txBody>
      </p:sp>
    </p:spTree>
    <p:extLst>
      <p:ext uri="{BB962C8B-B14F-4D97-AF65-F5344CB8AC3E}">
        <p14:creationId xmlns:p14="http://schemas.microsoft.com/office/powerpoint/2010/main" val="1867094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927FE6-A6CC-4CAC-8D6B-C7E2EC85FB52}" type="datetimeFigureOut">
              <a:rPr lang="sv-SE" smtClean="0"/>
              <a:t>2012-02-08</a:t>
            </a:fld>
            <a:endParaRPr lang="sv-SE" dirty="0"/>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0777F5-F34A-46E6-AEE6-DF7FB83FC1E5}" type="slidenum">
              <a:rPr lang="sv-SE" smtClean="0"/>
              <a:t>‹#›</a:t>
            </a:fld>
            <a:endParaRPr lang="sv-SE" dirty="0"/>
          </a:p>
        </p:txBody>
      </p:sp>
    </p:spTree>
    <p:extLst>
      <p:ext uri="{BB962C8B-B14F-4D97-AF65-F5344CB8AC3E}">
        <p14:creationId xmlns:p14="http://schemas.microsoft.com/office/powerpoint/2010/main" val="3656539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Stellan</a:t>
            </a:r>
            <a:endParaRPr lang="sv-SE" dirty="0"/>
          </a:p>
        </p:txBody>
      </p:sp>
      <p:sp>
        <p:nvSpPr>
          <p:cNvPr id="4" name="Platshållare för bildnummer 3"/>
          <p:cNvSpPr>
            <a:spLocks noGrp="1"/>
          </p:cNvSpPr>
          <p:nvPr>
            <p:ph type="sldNum" sz="quarter" idx="10"/>
          </p:nvPr>
        </p:nvSpPr>
        <p:spPr/>
        <p:txBody>
          <a:bodyPr/>
          <a:lstStyle/>
          <a:p>
            <a:fld id="{620777F5-F34A-46E6-AEE6-DF7FB83FC1E5}" type="slidenum">
              <a:rPr lang="sv-SE" smtClean="0"/>
              <a:pPr/>
              <a:t>1</a:t>
            </a:fld>
            <a:endParaRPr lang="sv-SE" dirty="0"/>
          </a:p>
        </p:txBody>
      </p:sp>
    </p:spTree>
    <p:extLst>
      <p:ext uri="{BB962C8B-B14F-4D97-AF65-F5344CB8AC3E}">
        <p14:creationId xmlns:p14="http://schemas.microsoft.com/office/powerpoint/2010/main" val="668233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Facebook’s </a:t>
            </a:r>
            <a:r>
              <a:rPr lang="en-US" baseline="0" dirty="0" err="1" smtClean="0"/>
              <a:t>projekterade</a:t>
            </a:r>
            <a:r>
              <a:rPr lang="en-US" baseline="0" dirty="0" smtClean="0"/>
              <a:t> datacenter. </a:t>
            </a:r>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Scale</a:t>
            </a:r>
            <a:r>
              <a:rPr lang="sv-SE" dirty="0" smtClean="0"/>
              <a:t> </a:t>
            </a:r>
            <a:r>
              <a:rPr lang="sv-SE" dirty="0" err="1" smtClean="0"/>
              <a:t>out</a:t>
            </a:r>
            <a:r>
              <a:rPr lang="sv-SE" dirty="0" smtClean="0"/>
              <a:t> vs </a:t>
            </a:r>
            <a:r>
              <a:rPr lang="sv-SE" dirty="0" err="1" smtClean="0"/>
              <a:t>scale</a:t>
            </a:r>
            <a:r>
              <a:rPr lang="sv-SE" dirty="0" smtClean="0"/>
              <a:t> </a:t>
            </a:r>
            <a:r>
              <a:rPr lang="sv-SE" dirty="0" err="1" smtClean="0"/>
              <a:t>up</a:t>
            </a:r>
            <a:endParaRPr lang="sv-SE" dirty="0"/>
          </a:p>
        </p:txBody>
      </p:sp>
      <p:sp>
        <p:nvSpPr>
          <p:cNvPr id="4" name="Platshållare för bildnummer 3"/>
          <p:cNvSpPr>
            <a:spLocks noGrp="1"/>
          </p:cNvSpPr>
          <p:nvPr>
            <p:ph type="sldNum" sz="quarter" idx="10"/>
          </p:nvPr>
        </p:nvSpPr>
        <p:spPr/>
        <p:txBody>
          <a:bodyPr/>
          <a:lstStyle/>
          <a:p>
            <a:fld id="{620777F5-F34A-46E6-AEE6-DF7FB83FC1E5}" type="slidenum">
              <a:rPr lang="sv-SE" smtClean="0"/>
              <a:t>17</a:t>
            </a:fld>
            <a:endParaRPr lang="sv-SE" dirty="0"/>
          </a:p>
        </p:txBody>
      </p:sp>
    </p:spTree>
    <p:extLst>
      <p:ext uri="{BB962C8B-B14F-4D97-AF65-F5344CB8AC3E}">
        <p14:creationId xmlns:p14="http://schemas.microsoft.com/office/powerpoint/2010/main" val="3174964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Stateless</a:t>
            </a:r>
            <a:r>
              <a:rPr lang="sv-SE" baseline="0" dirty="0" smtClean="0"/>
              <a:t> på riktigt. Inga </a:t>
            </a:r>
            <a:r>
              <a:rPr lang="sv-SE" baseline="0" dirty="0" err="1" smtClean="0"/>
              <a:t>sticky</a:t>
            </a:r>
            <a:r>
              <a:rPr lang="sv-SE" baseline="0" dirty="0" smtClean="0"/>
              <a:t> sessions! </a:t>
            </a:r>
          </a:p>
          <a:p>
            <a:r>
              <a:rPr lang="sv-SE" baseline="0" dirty="0" smtClean="0"/>
              <a:t>Instanser kan komma och gå...</a:t>
            </a:r>
          </a:p>
          <a:p>
            <a:r>
              <a:rPr lang="sv-SE" baseline="0" dirty="0" err="1" smtClean="0"/>
              <a:t>Caching</a:t>
            </a:r>
            <a:r>
              <a:rPr lang="sv-SE" baseline="0" dirty="0" smtClean="0"/>
              <a:t> och </a:t>
            </a:r>
            <a:r>
              <a:rPr lang="sv-SE" baseline="0" dirty="0" err="1" smtClean="0"/>
              <a:t>statehantering</a:t>
            </a:r>
            <a:r>
              <a:rPr lang="sv-SE" baseline="0" dirty="0" smtClean="0"/>
              <a:t> kan ej göras på individuella maskinen</a:t>
            </a:r>
            <a:endParaRPr lang="sv-SE" dirty="0"/>
          </a:p>
        </p:txBody>
      </p:sp>
      <p:sp>
        <p:nvSpPr>
          <p:cNvPr id="4" name="Platshållare för bildnummer 3"/>
          <p:cNvSpPr>
            <a:spLocks noGrp="1"/>
          </p:cNvSpPr>
          <p:nvPr>
            <p:ph type="sldNum" sz="quarter" idx="10"/>
          </p:nvPr>
        </p:nvSpPr>
        <p:spPr/>
        <p:txBody>
          <a:bodyPr/>
          <a:lstStyle/>
          <a:p>
            <a:fld id="{620777F5-F34A-46E6-AEE6-DF7FB83FC1E5}" type="slidenum">
              <a:rPr lang="sv-SE" smtClean="0"/>
              <a:t>18</a:t>
            </a:fld>
            <a:endParaRPr lang="sv-SE" dirty="0"/>
          </a:p>
        </p:txBody>
      </p:sp>
    </p:spTree>
    <p:extLst>
      <p:ext uri="{BB962C8B-B14F-4D97-AF65-F5344CB8AC3E}">
        <p14:creationId xmlns:p14="http://schemas.microsoft.com/office/powerpoint/2010/main" val="3459223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Amazons Virginia center </a:t>
            </a:r>
            <a:r>
              <a:rPr lang="en-US" baseline="0" dirty="0" err="1" smtClean="0"/>
              <a:t>gick</a:t>
            </a:r>
            <a:r>
              <a:rPr lang="en-US" baseline="0" dirty="0" smtClean="0"/>
              <a:t> </a:t>
            </a:r>
            <a:r>
              <a:rPr lang="en-US" baseline="0" dirty="0" err="1" smtClean="0"/>
              <a:t>ner</a:t>
            </a:r>
            <a:r>
              <a:rPr lang="en-US" baseline="0" dirty="0" smtClean="0"/>
              <a:t> </a:t>
            </a:r>
            <a:r>
              <a:rPr lang="en-US" baseline="0" dirty="0" err="1" smtClean="0"/>
              <a:t>i</a:t>
            </a:r>
            <a:r>
              <a:rPr lang="en-US" baseline="0" dirty="0" smtClean="0"/>
              <a:t> </a:t>
            </a:r>
            <a:r>
              <a:rPr lang="en-US" baseline="0" dirty="0" err="1" smtClean="0"/>
              <a:t>april</a:t>
            </a:r>
            <a:r>
              <a:rPr lang="en-US" baseline="0" dirty="0" smtClean="0"/>
              <a:t> 2011; tog </a:t>
            </a:r>
            <a:r>
              <a:rPr lang="en-US" baseline="0" dirty="0" err="1" smtClean="0"/>
              <a:t>stora</a:t>
            </a:r>
            <a:r>
              <a:rPr lang="en-US" baseline="0" dirty="0" smtClean="0"/>
              <a:t> </a:t>
            </a:r>
            <a:r>
              <a:rPr lang="en-US" baseline="0" dirty="0" err="1" smtClean="0"/>
              <a:t>sajter</a:t>
            </a:r>
            <a:r>
              <a:rPr lang="en-US" baseline="0" dirty="0" smtClean="0"/>
              <a:t> </a:t>
            </a:r>
            <a:r>
              <a:rPr lang="en-US" baseline="0" dirty="0" err="1" smtClean="0"/>
              <a:t>som</a:t>
            </a:r>
            <a:r>
              <a:rPr lang="en-US" baseline="0" dirty="0" smtClean="0"/>
              <a:t> </a:t>
            </a:r>
            <a:r>
              <a:rPr lang="en-US" baseline="0" dirty="0" err="1" smtClean="0"/>
              <a:t>Reddit</a:t>
            </a:r>
            <a:r>
              <a:rPr lang="en-US" baseline="0" dirty="0" smtClean="0"/>
              <a:t> </a:t>
            </a:r>
            <a:r>
              <a:rPr lang="en-US" baseline="0" dirty="0" err="1" smtClean="0"/>
              <a:t>och</a:t>
            </a:r>
            <a:r>
              <a:rPr lang="en-US" baseline="0" dirty="0" smtClean="0"/>
              <a:t> Foursquare med sig. Netflix </a:t>
            </a:r>
            <a:r>
              <a:rPr lang="en-US" baseline="0" dirty="0" err="1" smtClean="0"/>
              <a:t>var</a:t>
            </a:r>
            <a:r>
              <a:rPr lang="en-US" baseline="0" dirty="0" smtClean="0"/>
              <a:t> </a:t>
            </a:r>
            <a:r>
              <a:rPr lang="en-US" baseline="0" dirty="0" err="1" smtClean="0"/>
              <a:t>märkligt</a:t>
            </a:r>
            <a:r>
              <a:rPr lang="en-US" baseline="0" dirty="0" smtClean="0"/>
              <a:t> </a:t>
            </a:r>
            <a:r>
              <a:rPr lang="en-US" baseline="0" dirty="0" err="1" smtClean="0"/>
              <a:t>oberörda</a:t>
            </a:r>
            <a:r>
              <a:rPr lang="en-US" baseline="0" dirty="0" smtClean="0"/>
              <a:t>.</a:t>
            </a:r>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Transient Fault Handling Framework. </a:t>
            </a:r>
            <a:r>
              <a:rPr lang="en-US" baseline="0" dirty="0" err="1" smtClean="0"/>
              <a:t>Att</a:t>
            </a:r>
            <a:r>
              <a:rPr lang="en-US" baseline="0" dirty="0" smtClean="0"/>
              <a:t> </a:t>
            </a:r>
            <a:r>
              <a:rPr lang="en-US" baseline="0" dirty="0" err="1" smtClean="0"/>
              <a:t>använda</a:t>
            </a:r>
            <a:r>
              <a:rPr lang="en-US" baseline="0" dirty="0" smtClean="0"/>
              <a:t> </a:t>
            </a:r>
            <a:r>
              <a:rPr lang="en-US" baseline="0" dirty="0" err="1" smtClean="0"/>
              <a:t>köer</a:t>
            </a:r>
            <a:r>
              <a:rPr lang="en-US" baseline="0" dirty="0" smtClean="0"/>
              <a:t> (Storage Queues, Service Bus) </a:t>
            </a:r>
            <a:r>
              <a:rPr lang="en-US" baseline="0" dirty="0" err="1" smtClean="0"/>
              <a:t>skapar</a:t>
            </a:r>
            <a:r>
              <a:rPr lang="en-US" baseline="0" dirty="0" smtClean="0"/>
              <a:t> </a:t>
            </a:r>
            <a:r>
              <a:rPr lang="en-US" baseline="0" dirty="0" err="1" smtClean="0"/>
              <a:t>också</a:t>
            </a:r>
            <a:r>
              <a:rPr lang="en-US" baseline="0" dirty="0" smtClean="0"/>
              <a:t> “resilience”</a:t>
            </a:r>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Kommunikations problem</a:t>
            </a:r>
          </a:p>
          <a:p>
            <a:r>
              <a:rPr lang="sv-SE" dirty="0" smtClean="0"/>
              <a:t>Vem</a:t>
            </a:r>
            <a:r>
              <a:rPr lang="sv-SE" baseline="0" dirty="0" smtClean="0"/>
              <a:t> ska svara i andra änden? Hur pratar man med en av X servrar? </a:t>
            </a:r>
          </a:p>
          <a:p>
            <a:r>
              <a:rPr lang="sv-SE" baseline="0" dirty="0" smtClean="0"/>
              <a:t>Service Bus eller köer. Mellanlagring i </a:t>
            </a:r>
            <a:r>
              <a:rPr lang="sv-SE" baseline="0" dirty="0" err="1" smtClean="0"/>
              <a:t>storage</a:t>
            </a:r>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620777F5-F34A-46E6-AEE6-DF7FB83FC1E5}" type="slidenum">
              <a:rPr lang="sv-SE" smtClean="0"/>
              <a:t>21</a:t>
            </a:fld>
            <a:endParaRPr lang="sv-SE" dirty="0"/>
          </a:p>
        </p:txBody>
      </p:sp>
    </p:spTree>
    <p:extLst>
      <p:ext uri="{BB962C8B-B14F-4D97-AF65-F5344CB8AC3E}">
        <p14:creationId xmlns:p14="http://schemas.microsoft.com/office/powerpoint/2010/main" val="4193239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Stellan</a:t>
            </a:r>
            <a:endParaRPr lang="sv-SE" dirty="0"/>
          </a:p>
        </p:txBody>
      </p:sp>
      <p:sp>
        <p:nvSpPr>
          <p:cNvPr id="4" name="Slide Number Placeholder 3"/>
          <p:cNvSpPr>
            <a:spLocks noGrp="1"/>
          </p:cNvSpPr>
          <p:nvPr>
            <p:ph type="sldNum" sz="quarter" idx="10"/>
          </p:nvPr>
        </p:nvSpPr>
        <p:spPr/>
        <p:txBody>
          <a:bodyPr/>
          <a:lstStyle/>
          <a:p>
            <a:fld id="{620777F5-F34A-46E6-AEE6-DF7FB83FC1E5}" type="slidenum">
              <a:rPr lang="sv-SE" smtClean="0"/>
              <a:pPr/>
              <a:t>2</a:t>
            </a:fld>
            <a:endParaRPr lang="sv-SE" dirty="0"/>
          </a:p>
        </p:txBody>
      </p:sp>
    </p:spTree>
    <p:extLst>
      <p:ext uri="{BB962C8B-B14F-4D97-AF65-F5344CB8AC3E}">
        <p14:creationId xmlns:p14="http://schemas.microsoft.com/office/powerpoint/2010/main" val="1355254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Resource</a:t>
            </a:r>
            <a:r>
              <a:rPr lang="sv-SE" dirty="0" smtClean="0"/>
              <a:t> </a:t>
            </a:r>
            <a:r>
              <a:rPr lang="sv-SE" dirty="0" err="1" smtClean="0"/>
              <a:t>contention</a:t>
            </a:r>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620777F5-F34A-46E6-AEE6-DF7FB83FC1E5}" type="slidenum">
              <a:rPr lang="sv-SE" smtClean="0"/>
              <a:t>22</a:t>
            </a:fld>
            <a:endParaRPr lang="sv-SE" dirty="0"/>
          </a:p>
        </p:txBody>
      </p:sp>
    </p:spTree>
    <p:extLst>
      <p:ext uri="{BB962C8B-B14F-4D97-AF65-F5344CB8AC3E}">
        <p14:creationId xmlns:p14="http://schemas.microsoft.com/office/powerpoint/2010/main" val="41932399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5" name="Date Placeholder 4"/>
          <p:cNvSpPr>
            <a:spLocks noGrp="1"/>
          </p:cNvSpPr>
          <p:nvPr>
            <p:ph type="dt" idx="10"/>
          </p:nvPr>
        </p:nvSpPr>
        <p:spPr/>
        <p:txBody>
          <a:bodyPr/>
          <a:lstStyle/>
          <a:p>
            <a:fld id="{977CD795-C094-4FFB-AAB3-09A951391882}" type="datetime1">
              <a:rPr lang="en-US">
                <a:solidFill>
                  <a:prstClr val="black"/>
                </a:solidFill>
              </a:rPr>
              <a:pPr/>
              <a:t>2/8/2012</a:t>
            </a:fld>
            <a:endParaRPr lang="en-US">
              <a:solidFill>
                <a:prstClr val="black"/>
              </a:solidFill>
            </a:endParaRPr>
          </a:p>
        </p:txBody>
      </p:sp>
      <p:sp>
        <p:nvSpPr>
          <p:cNvPr id="6" name="Slide Number Placeholder 5"/>
          <p:cNvSpPr>
            <a:spLocks noGrp="1"/>
          </p:cNvSpPr>
          <p:nvPr>
            <p:ph type="sldNum" sz="quarter" idx="11"/>
          </p:nvPr>
        </p:nvSpPr>
        <p:spPr/>
        <p:txBody>
          <a:bodyPr/>
          <a:lstStyle/>
          <a:p>
            <a:fld id="{8B263312-38AA-4E1E-B2B5-0F8F122B24FE}" type="slidenum">
              <a:rPr lang="en-US">
                <a:solidFill>
                  <a:prstClr val="black"/>
                </a:solidFill>
              </a:rPr>
              <a:pPr/>
              <a:t>3</a:t>
            </a:fld>
            <a:endParaRPr lang="en-US" dirty="0">
              <a:solidFill>
                <a:prstClr val="black"/>
              </a:solidFill>
            </a:endParaRPr>
          </a:p>
        </p:txBody>
      </p:sp>
      <p:sp>
        <p:nvSpPr>
          <p:cNvPr id="7" name="Footer Placeholder 6"/>
          <p:cNvSpPr>
            <a:spLocks noGrp="1"/>
          </p:cNvSpPr>
          <p:nvPr>
            <p:ph type="ftr" sz="quarter" idx="12"/>
          </p:nvPr>
        </p:nvSpPr>
        <p:spPr/>
        <p:txBody>
          <a:bodyPr/>
          <a:lstStyle/>
          <a:p>
            <a:r>
              <a:rPr lang="en-US">
                <a:solidFill>
                  <a:srgbClr val="000000"/>
                </a:solidFill>
              </a:rPr>
              <a:t>© 2009 Microsoft Corporation. All rights reserved. Microsoft, Windows, Windows Vista and other product names are or may be registered trademarks and/or trademarks in the U.S. and/or other countries.</a:t>
            </a:r>
          </a:p>
          <a:p>
            <a:r>
              <a:rPr lang="en-US">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solidFill>
                  <a:srgbClr val="000000"/>
                </a:solidFill>
              </a:rPr>
            </a:br>
            <a:r>
              <a:rPr lang="en-US">
                <a:solidFill>
                  <a:srgbClr val="000000"/>
                </a:solidFill>
              </a:rPr>
              <a:t>MICROSOFT MAKES NO WARRANTIES, EXPRESS, IMPLIED OR STATUTORY, AS TO THE INFORMATION IN THIS PRESENTATION.</a:t>
            </a:r>
            <a:endParaRPr lang="en-US" dirty="0">
              <a:solidFill>
                <a:srgbClr val="000000"/>
              </a:solidFill>
            </a:endParaRPr>
          </a:p>
        </p:txBody>
      </p:sp>
      <p:sp>
        <p:nvSpPr>
          <p:cNvPr id="8" name="Header Placeholder 7"/>
          <p:cNvSpPr>
            <a:spLocks noGrp="1"/>
          </p:cNvSpPr>
          <p:nvPr>
            <p:ph type="hdr" sz="quarter" idx="13"/>
          </p:nvPr>
        </p:nvSpPr>
        <p:spPr/>
        <p:txBody>
          <a:bodyPr/>
          <a:lstStyle/>
          <a:p>
            <a:r>
              <a:rPr lang="en-US">
                <a:solidFill>
                  <a:prstClr val="black"/>
                </a:solidFill>
              </a:rPr>
              <a:t>MIX 09</a:t>
            </a:r>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t>6</a:t>
            </a:fld>
            <a:endParaRPr lang="en-US" dirty="0"/>
          </a:p>
        </p:txBody>
      </p:sp>
    </p:spTree>
    <p:extLst>
      <p:ext uri="{BB962C8B-B14F-4D97-AF65-F5344CB8AC3E}">
        <p14:creationId xmlns:p14="http://schemas.microsoft.com/office/powerpoint/2010/main" val="416761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Amazons </a:t>
            </a:r>
            <a:r>
              <a:rPr lang="en-US" baseline="0" dirty="0" err="1" smtClean="0"/>
              <a:t>Paas</a:t>
            </a:r>
            <a:r>
              <a:rPr lang="en-US" baseline="0" dirty="0" smtClean="0"/>
              <a:t> </a:t>
            </a:r>
            <a:r>
              <a:rPr lang="en-US" baseline="0" dirty="0" err="1" smtClean="0"/>
              <a:t>erbjudande</a:t>
            </a:r>
            <a:r>
              <a:rPr lang="en-US" baseline="0" dirty="0" smtClean="0"/>
              <a:t> </a:t>
            </a:r>
            <a:r>
              <a:rPr lang="en-US" baseline="0" dirty="0" err="1" smtClean="0"/>
              <a:t>heter</a:t>
            </a:r>
            <a:r>
              <a:rPr lang="en-US" baseline="0" dirty="0" smtClean="0"/>
              <a:t> </a:t>
            </a:r>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Amazons </a:t>
            </a:r>
            <a:r>
              <a:rPr lang="en-US" baseline="0" dirty="0" err="1" smtClean="0"/>
              <a:t>Paas</a:t>
            </a:r>
            <a:r>
              <a:rPr lang="en-US" baseline="0" dirty="0" smtClean="0"/>
              <a:t> </a:t>
            </a:r>
            <a:r>
              <a:rPr lang="en-US" baseline="0" dirty="0" err="1" smtClean="0"/>
              <a:t>erbjudande</a:t>
            </a:r>
            <a:r>
              <a:rPr lang="en-US" baseline="0" dirty="0" smtClean="0"/>
              <a:t> </a:t>
            </a:r>
            <a:r>
              <a:rPr lang="en-US" baseline="0" dirty="0" err="1" smtClean="0"/>
              <a:t>heter</a:t>
            </a:r>
            <a:r>
              <a:rPr lang="en-US" baseline="0" dirty="0" smtClean="0"/>
              <a:t> </a:t>
            </a:r>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100AE20-B91A-4F9D-B8A0-250733F12B6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16761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11.xml"/><Relationship Id="rId5" Type="http://schemas.openxmlformats.org/officeDocument/2006/relationships/image" Target="../media/image21.png"/><Relationship Id="rId4" Type="http://schemas.openxmlformats.org/officeDocument/2006/relationships/image" Target="../media/image17.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en-US" smtClean="0"/>
              <a:t>Click to edit Master title style</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FontTx/>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4" name="Platshållare för datum 3"/>
          <p:cNvSpPr>
            <a:spLocks noGrp="1"/>
          </p:cNvSpPr>
          <p:nvPr>
            <p:ph type="dt" sz="half" idx="10"/>
          </p:nvPr>
        </p:nvSpPr>
        <p:spPr/>
        <p:txBody>
          <a:bodyPr/>
          <a:lstStyle/>
          <a:p>
            <a:fld id="{7B85D2A9-BBA0-4088-B804-3BC8C446F6DF}" type="datetimeFigureOut">
              <a:rPr lang="sv-SE" smtClean="0"/>
              <a:t>2012-02-08</a:t>
            </a:fld>
            <a:endParaRPr lang="sv-SE" dirty="0"/>
          </a:p>
        </p:txBody>
      </p:sp>
      <p:sp>
        <p:nvSpPr>
          <p:cNvPr id="5" name="Platshållare för sidfot 4"/>
          <p:cNvSpPr>
            <a:spLocks noGrp="1"/>
          </p:cNvSpPr>
          <p:nvPr>
            <p:ph type="ftr" sz="quarter" idx="11"/>
          </p:nvPr>
        </p:nvSpPr>
        <p:spPr/>
        <p:txBody>
          <a:bodyPr/>
          <a:lstStyle/>
          <a:p>
            <a:endParaRPr lang="sv-SE" dirty="0"/>
          </a:p>
        </p:txBody>
      </p:sp>
    </p:spTree>
    <p:extLst>
      <p:ext uri="{BB962C8B-B14F-4D97-AF65-F5344CB8AC3E}">
        <p14:creationId xmlns:p14="http://schemas.microsoft.com/office/powerpoint/2010/main" val="273138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t>2012-02-08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081FBE99-50CA-421C-88B8-F1E9C807BD60}" type="slidenum">
              <a:rPr lang="sv-SE" smtClean="0"/>
              <a:t>‹#›</a:t>
            </a:fld>
            <a:endParaRPr lang="sv-SE" dirty="0"/>
          </a:p>
        </p:txBody>
      </p:sp>
    </p:spTree>
    <p:extLst>
      <p:ext uri="{BB962C8B-B14F-4D97-AF65-F5344CB8AC3E}">
        <p14:creationId xmlns:p14="http://schemas.microsoft.com/office/powerpoint/2010/main" val="37011299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16070843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4702710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2033671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13153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211951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9709570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7530585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91022272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59405072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145479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t>2012-02-08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081FBE99-50CA-421C-88B8-F1E9C807BD60}" type="slidenum">
              <a:rPr lang="sv-SE" smtClean="0"/>
              <a:t>‹#›</a:t>
            </a:fld>
            <a:endParaRPr lang="sv-SE" dirty="0"/>
          </a:p>
        </p:txBody>
      </p:sp>
    </p:spTree>
    <p:extLst>
      <p:ext uri="{BB962C8B-B14F-4D97-AF65-F5344CB8AC3E}">
        <p14:creationId xmlns:p14="http://schemas.microsoft.com/office/powerpoint/2010/main" val="280913932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7327119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4103230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4762445"/>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2431705"/>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545935"/>
            <a:ext cx="7681913" cy="461665"/>
          </a:xfrm>
        </p:spPr>
        <p:txBody>
          <a:bodyPr>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IX09Logo_with-tag.png"/>
          <p:cNvPicPr>
            <a:picLocks noChangeAspect="1"/>
          </p:cNvPicPr>
          <p:nvPr userDrawn="1"/>
        </p:nvPicPr>
        <p:blipFill>
          <a:blip r:embed="rId3"/>
          <a:stretch>
            <a:fillRect/>
          </a:stretch>
        </p:blipFill>
        <p:spPr bwMode="invGray">
          <a:xfrm>
            <a:off x="7467600" y="228599"/>
            <a:ext cx="1409700" cy="523125"/>
          </a:xfrm>
          <a:prstGeom prst="rect">
            <a:avLst/>
          </a:prstGeom>
        </p:spPr>
      </p:pic>
    </p:spTree>
    <p:extLst>
      <p:ext uri="{BB962C8B-B14F-4D97-AF65-F5344CB8AC3E}">
        <p14:creationId xmlns:p14="http://schemas.microsoft.com/office/powerpoint/2010/main" val="2663617148"/>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955" y="3399540"/>
            <a:ext cx="7043208" cy="1523494"/>
          </a:xfrm>
        </p:spPr>
        <p:txBody>
          <a:bodyPr anchor="t"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5035100"/>
            <a:ext cx="7043208" cy="461665"/>
          </a:xfrm>
        </p:spPr>
        <p:txBody>
          <a:bodyPr anchor="t">
            <a:noAutofit/>
          </a:bodyPr>
          <a:lstStyle>
            <a:lvl1pPr marL="0" indent="0" algn="l">
              <a:lnSpc>
                <a:spcPct val="90000"/>
              </a:lnSpc>
              <a:spcBef>
                <a:spcPts val="0"/>
              </a:spcBef>
              <a:buNone/>
              <a:defRPr>
                <a:gradFill>
                  <a:gsLst>
                    <a:gs pos="3600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072886" y="352955"/>
            <a:ext cx="7690114" cy="1384994"/>
          </a:xfrm>
        </p:spPr>
        <p:txBody>
          <a:bodyPr anchor="t" anchorCtr="0">
            <a:noAutofit/>
            <a:scene3d>
              <a:camera prst="orthographicFront"/>
              <a:lightRig rig="flat" dir="t"/>
            </a:scene3d>
            <a:sp3d extrusionH="88900">
              <a:bevelT w="38100" h="317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gradFill>
                  <a:gsLst>
                    <a:gs pos="0">
                      <a:schemeClr val="accent3">
                        <a:lumMod val="60000"/>
                        <a:lumOff val="40000"/>
                      </a:schemeClr>
                    </a:gs>
                    <a:gs pos="28000">
                      <a:schemeClr val="accent3">
                        <a:lumMod val="60000"/>
                        <a:lumOff val="40000"/>
                      </a:schemeClr>
                    </a:gs>
                    <a:gs pos="62000">
                      <a:schemeClr val="accent3">
                        <a:lumMod val="75000"/>
                      </a:schemeClr>
                    </a:gs>
                    <a:gs pos="88000">
                      <a:schemeClr val="accent3">
                        <a:lumMod val="50000"/>
                      </a:schemeClr>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extLst>
      <p:ext uri="{BB962C8B-B14F-4D97-AF65-F5344CB8AC3E}">
        <p14:creationId xmlns:p14="http://schemas.microsoft.com/office/powerpoint/2010/main" val="2406900119"/>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864993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0738096"/>
      </p:ext>
    </p:extLst>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7452604"/>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92384239"/>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239469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t>2012-02-08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81FBE99-50CA-421C-88B8-F1E9C807BD60}" type="slidenum">
              <a:rPr lang="sv-SE" smtClean="0"/>
              <a:t>‹#›</a:t>
            </a:fld>
            <a:endParaRPr lang="sv-SE" dirty="0"/>
          </a:p>
        </p:txBody>
      </p:sp>
    </p:spTree>
    <p:extLst>
      <p:ext uri="{BB962C8B-B14F-4D97-AF65-F5344CB8AC3E}">
        <p14:creationId xmlns:p14="http://schemas.microsoft.com/office/powerpoint/2010/main" val="6440570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281028"/>
      </p:ext>
    </p:extLst>
  </p:cSld>
  <p:clrMapOvr>
    <a:masterClrMapping/>
  </p:clrMapOvr>
  <p:transition>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6" descr="\\SERVER3\InternalBin\Resource DVD 35\DVD_ART35\Logos\MICROSOFT\Microsoft corporate Logo wht shadowMS generic brand.png"/>
          <p:cNvPicPr>
            <a:picLocks noChangeAspect="1" noChangeArrowheads="1"/>
          </p:cNvPicPr>
          <p:nvPr userDrawn="1"/>
        </p:nvPicPr>
        <p:blipFill>
          <a:blip r:embed="rId3"/>
          <a:srcRect/>
          <a:stretch>
            <a:fillRect/>
          </a:stretch>
        </p:blipFill>
        <p:spPr bwMode="auto">
          <a:xfrm>
            <a:off x="267676" y="224321"/>
            <a:ext cx="1102338" cy="203447"/>
          </a:xfrm>
          <a:prstGeom prst="rect">
            <a:avLst/>
          </a:prstGeom>
          <a:noFill/>
        </p:spPr>
      </p:pic>
      <p:pic>
        <p:nvPicPr>
          <p:cNvPr id="6" name="Picture 5" descr="MIX09Logo_with-tag.png"/>
          <p:cNvPicPr>
            <a:picLocks noChangeAspect="1"/>
          </p:cNvPicPr>
          <p:nvPr userDrawn="1"/>
        </p:nvPicPr>
        <p:blipFill>
          <a:blip r:embed="rId4"/>
          <a:stretch>
            <a:fillRect/>
          </a:stretch>
        </p:blipFill>
        <p:spPr>
          <a:xfrm>
            <a:off x="2019300" y="2350800"/>
            <a:ext cx="5105400" cy="1894561"/>
          </a:xfrm>
          <a:prstGeom prst="rect">
            <a:avLst/>
          </a:prstGeom>
        </p:spPr>
      </p:pic>
      <p:pic>
        <p:nvPicPr>
          <p:cNvPr id="7" name="Picture 6" descr="heartYourWeb_white.png"/>
          <p:cNvPicPr>
            <a:picLocks noChangeAspect="1"/>
          </p:cNvPicPr>
          <p:nvPr userDrawn="1"/>
        </p:nvPicPr>
        <p:blipFill>
          <a:blip r:embed="rId5"/>
          <a:stretch>
            <a:fillRect/>
          </a:stretch>
        </p:blipFill>
        <p:spPr>
          <a:xfrm>
            <a:off x="7467600" y="5682000"/>
            <a:ext cx="944563" cy="840155"/>
          </a:xfrm>
          <a:prstGeom prst="rect">
            <a:avLst/>
          </a:prstGeom>
        </p:spPr>
      </p:pic>
    </p:spTree>
    <p:extLst>
      <p:ext uri="{BB962C8B-B14F-4D97-AF65-F5344CB8AC3E}">
        <p14:creationId xmlns:p14="http://schemas.microsoft.com/office/powerpoint/2010/main" val="2072522800"/>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9058645"/>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kumimoji="0" lang="en-US" sz="4800" b="0" i="0" u="none" strike="noStrike" kern="1200" cap="none" spc="-125"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defRPr>
            </a:lvl1p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extLst>
      <p:ext uri="{BB962C8B-B14F-4D97-AF65-F5344CB8AC3E}">
        <p14:creationId xmlns:p14="http://schemas.microsoft.com/office/powerpoint/2010/main" val="2579810358"/>
      </p:ext>
    </p:extLst>
  </p:cSld>
  <p:clrMapOvr>
    <a:masterClrMapping/>
  </p:clrMapOvr>
  <p:transition>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517055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Related Content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1000" y="228600"/>
            <a:ext cx="8375946" cy="664797"/>
          </a:xfrm>
        </p:spPr>
        <p:txBody>
          <a:bodyPr/>
          <a:lstStyle>
            <a:lvl1pPr marL="0" marR="0" indent="0" defTabSz="914363" rtl="0" eaLnBrk="1" fontAlgn="auto" latinLnBrk="0" hangingPunct="1">
              <a:lnSpc>
                <a:spcPct val="90000"/>
              </a:lnSpc>
              <a:spcBef>
                <a:spcPct val="0"/>
              </a:spcBef>
              <a:spcAft>
                <a:spcPts val="0"/>
              </a:spcAft>
              <a:tabLst/>
              <a:defRPr baseline="0"/>
            </a:lvl1pPr>
          </a:lstStyle>
          <a:p>
            <a:pPr marL="0" marR="0" lvl="0" indent="0" defTabSz="914363" rtl="0" eaLnBrk="1" fontAlgn="auto" latinLnBrk="0" hangingPunct="1">
              <a:lnSpc>
                <a:spcPct val="90000"/>
              </a:lnSpc>
              <a:spcBef>
                <a:spcPct val="0"/>
              </a:spcBef>
              <a:spcAft>
                <a:spcPts val="0"/>
              </a:spcAft>
              <a:tabLst/>
              <a:defRPr/>
            </a:pPr>
            <a:r>
              <a:rPr kumimoji="0" lang="en-US" sz="4800" b="0" i="0" u="none" strike="noStrike" kern="1200" cap="none" spc="-100" normalizeH="0" baseline="0" noProof="0" dirty="0" smtClean="0">
                <a:ln w="3175">
                  <a:noFill/>
                </a:ln>
                <a:solidFill>
                  <a:schemeClr val="tx1"/>
                </a:solidFill>
                <a:effectLst/>
                <a:uLnTx/>
                <a:uFillTx/>
                <a:latin typeface="Calibri" pitchFamily="34" charset="0"/>
                <a:ea typeface="+mn-ea"/>
                <a:cs typeface="Arial" charset="0"/>
              </a:rPr>
              <a:t>Related Content</a:t>
            </a:r>
            <a:endParaRPr kumimoji="0" lang="en-US" sz="4800" b="0" i="0" u="none" strike="noStrike" kern="1200" cap="none" spc="-100" normalizeH="0" baseline="0" noProof="0" dirty="0">
              <a:ln w="3175">
                <a:noFill/>
              </a:ln>
              <a:solidFill>
                <a:schemeClr val="tx1"/>
              </a:solidFill>
              <a:effectLst/>
              <a:uLnTx/>
              <a:uFillTx/>
              <a:latin typeface="Calibri" pitchFamily="34" charset="0"/>
              <a:ea typeface="+mn-ea"/>
              <a:cs typeface="Arial" charset="0"/>
            </a:endParaRPr>
          </a:p>
        </p:txBody>
      </p:sp>
      <p:sp>
        <p:nvSpPr>
          <p:cNvPr id="11" name="Content Placeholder 10"/>
          <p:cNvSpPr>
            <a:spLocks noGrp="1"/>
          </p:cNvSpPr>
          <p:nvPr>
            <p:ph sz="quarter" idx="10" hasCustomPrompt="1"/>
          </p:nvPr>
        </p:nvSpPr>
        <p:spPr>
          <a:xfrm>
            <a:off x="381000" y="1414460"/>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Breakout Sessions (session codes and titles)</a:t>
            </a:r>
          </a:p>
        </p:txBody>
      </p:sp>
      <p:sp>
        <p:nvSpPr>
          <p:cNvPr id="12" name="Content Placeholder 10"/>
          <p:cNvSpPr>
            <a:spLocks noGrp="1"/>
          </p:cNvSpPr>
          <p:nvPr>
            <p:ph sz="quarter" idx="11" hasCustomPrompt="1"/>
          </p:nvPr>
        </p:nvSpPr>
        <p:spPr>
          <a:xfrm>
            <a:off x="381000" y="2347421"/>
            <a:ext cx="8385048" cy="624379"/>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t>Interactive </a:t>
            </a:r>
            <a:r>
              <a:rPr lang="en-US" dirty="0" smtClean="0">
                <a:solidFill>
                  <a:srgbClr val="FFFFFF"/>
                </a:solidFill>
                <a:effectLst>
                  <a:outerShdw blurRad="38100" dist="38100" dir="2700000" algn="tl">
                    <a:srgbClr val="000000">
                      <a:alpha val="43137"/>
                    </a:srgbClr>
                  </a:outerShdw>
                </a:effectLst>
              </a:rPr>
              <a:t>Sessions (session codes and titles)</a:t>
            </a:r>
          </a:p>
        </p:txBody>
      </p:sp>
      <p:sp>
        <p:nvSpPr>
          <p:cNvPr id="13" name="Content Placeholder 10"/>
          <p:cNvSpPr>
            <a:spLocks noGrp="1"/>
          </p:cNvSpPr>
          <p:nvPr>
            <p:ph sz="quarter" idx="12" hasCustomPrompt="1"/>
          </p:nvPr>
        </p:nvSpPr>
        <p:spPr>
          <a:xfrm>
            <a:off x="381000" y="3280383"/>
            <a:ext cx="8385048" cy="685800"/>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Hands-on Labs (session codes and titles)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ontent Placeholder 10"/>
          <p:cNvSpPr>
            <a:spLocks noGrp="1"/>
          </p:cNvSpPr>
          <p:nvPr>
            <p:ph sz="quarter" idx="13" hasCustomPrompt="1"/>
          </p:nvPr>
        </p:nvSpPr>
        <p:spPr>
          <a:xfrm>
            <a:off x="381000" y="4213345"/>
            <a:ext cx="8385048" cy="685226"/>
          </a:xfrm>
          <a:prstGeom prst="roundRect">
            <a:avLst>
              <a:gd name="adj" fmla="val 26651"/>
            </a:avLst>
          </a:prstGeom>
          <a:gradFill rotWithShape="1">
            <a:gsLst>
              <a:gs pos="0">
                <a:schemeClr val="tx1">
                  <a:alpha val="18000"/>
                </a:schemeClr>
              </a:gs>
              <a:gs pos="100000">
                <a:srgbClr val="000000">
                  <a:alpha val="0"/>
                </a:srgbClr>
              </a:gs>
            </a:gsLst>
            <a:lin ang="5400000" scaled="1"/>
          </a:gradFill>
          <a:ln w="9525">
            <a:noFill/>
            <a:miter lim="800000"/>
            <a:headEnd/>
            <a:tailEnd/>
          </a:ln>
        </p:spPr>
        <p:txBody>
          <a:bodyPr anchor="ctr" anchorCtr="0"/>
          <a:lstStyle>
            <a:lvl1pPr marL="0" algn="l" defTabSz="914099" rtl="0" eaLnBrk="1" fontAlgn="base" latinLnBrk="0" hangingPunct="1">
              <a:spcBef>
                <a:spcPct val="0"/>
              </a:spcBef>
              <a:spcAft>
                <a:spcPct val="0"/>
              </a:spcAft>
              <a:buFont typeface="Arial" pitchFamily="34" charset="0"/>
              <a:buNone/>
              <a:defRPr lang="en-US" sz="1800" kern="1200" baseline="0">
                <a:solidFill>
                  <a:srgbClr val="FFFFFF"/>
                </a:solidFill>
                <a:effectLst>
                  <a:outerShdw blurRad="38100" dist="38100" dir="2700000" algn="tl">
                    <a:srgbClr val="000000">
                      <a:alpha val="43137"/>
                    </a:srgbClr>
                  </a:outerShdw>
                </a:effectLst>
                <a:latin typeface="+mn-lt"/>
                <a:ea typeface="+mn-ea"/>
                <a:cs typeface="+mn-cs"/>
              </a:defRPr>
            </a:lvl1pPr>
          </a:lstStyle>
          <a:p>
            <a:pPr defTabSz="914099" fontAlgn="base">
              <a:spcBef>
                <a:spcPct val="0"/>
              </a:spcBef>
              <a:spcAft>
                <a:spcPct val="0"/>
              </a:spcAft>
              <a:defRPr/>
            </a:pPr>
            <a:r>
              <a:rPr lang="en-US" dirty="0" smtClean="0">
                <a:solidFill>
                  <a:srgbClr val="FFFFFF"/>
                </a:solidFill>
                <a:effectLst>
                  <a:outerShdw blurRad="38100" dist="38100" dir="2700000" algn="tl">
                    <a:srgbClr val="000000">
                      <a:alpha val="43137"/>
                    </a:srgbClr>
                  </a:outerShdw>
                </a:effectLst>
              </a:rPr>
              <a:t>Other Resources (books, websites, etc.)</a:t>
            </a:r>
          </a:p>
        </p:txBody>
      </p:sp>
    </p:spTree>
    <p:extLst>
      <p:ext uri="{BB962C8B-B14F-4D97-AF65-F5344CB8AC3E}">
        <p14:creationId xmlns:p14="http://schemas.microsoft.com/office/powerpoint/2010/main" val="2336760892"/>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56358287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054424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954229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931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t>2012-02-08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81FBE99-50CA-421C-88B8-F1E9C807BD60}" type="slidenum">
              <a:rPr lang="sv-SE" smtClean="0"/>
              <a:t>‹#›</a:t>
            </a:fld>
            <a:endParaRPr lang="sv-SE" dirty="0"/>
          </a:p>
        </p:txBody>
      </p:sp>
    </p:spTree>
    <p:extLst>
      <p:ext uri="{BB962C8B-B14F-4D97-AF65-F5344CB8AC3E}">
        <p14:creationId xmlns:p14="http://schemas.microsoft.com/office/powerpoint/2010/main" val="6013912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810415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872044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24182862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1773848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6334393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5878687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07395501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8405450"/>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9589881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163028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2595647"/>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3841804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2182166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954163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2639175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0218461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80819161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5742117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70314404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4451735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6449482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622372"/>
            <a:ext cx="5903464"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4343405"/>
            <a:ext cx="5131738"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2" y="6567339"/>
            <a:ext cx="1683474" cy="261610"/>
          </a:xfrm>
          <a:prstGeom prst="rect">
            <a:avLst/>
          </a:prstGeom>
        </p:spPr>
        <p:txBody>
          <a:bodyPr wrap="none">
            <a:spAutoFit/>
          </a:bodyPr>
          <a:lstStyle/>
          <a:p>
            <a:pPr defTabSz="914363"/>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90505"/>
            <a:ext cx="1911451"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668253976"/>
      </p:ext>
    </p:extLst>
  </p:cSld>
  <p:clrMapOvr>
    <a:masterClrMapping/>
  </p:clrMapOvr>
  <p:transition>
    <p:fade/>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53638330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87541374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2483126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5110914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7162866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492035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80135472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0887223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8372296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142921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5" y="3011995"/>
            <a:ext cx="5849021"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4787313"/>
            <a:ext cx="5282817"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5" y="844109"/>
            <a:ext cx="645605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5609704"/>
      </p:ext>
    </p:extLst>
  </p:cSld>
  <p:clrMapOvr>
    <a:masterClrMapping/>
  </p:clrMapOvr>
  <p:transition>
    <p:fade/>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7528563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35117508"/>
      </p:ext>
    </p:extLst>
  </p:cSld>
  <p:clrMapOvr>
    <a:masterClrMapping/>
  </p:clrMapOvr>
  <p:transition>
    <p:fade/>
  </p:transition>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17297973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1586859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4281529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3133969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9789503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76286950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7626453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14523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447800"/>
            <a:ext cx="8363937"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88237374"/>
      </p:ext>
    </p:extLst>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7266104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34247189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0108610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6546623"/>
      </p:ext>
    </p:extLst>
  </p:cSld>
  <p:clrMapOvr>
    <a:masterClrMapping/>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5" y="1416053"/>
            <a:ext cx="7681913" cy="1523495"/>
          </a:xfrm>
        </p:spPr>
        <p:txBody>
          <a:bodyPr anchor="ctr">
            <a:noAutofit/>
          </a:bodyPr>
          <a:lstStyle>
            <a:lvl1pPr>
              <a:lnSpc>
                <a:spcPct val="90000"/>
              </a:lnSpc>
              <a:defRPr sz="4800">
                <a:solidFill>
                  <a:schemeClr val="tx1"/>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729665" y="3657602"/>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6"/>
          <p:cNvSpPr txBox="1">
            <a:spLocks/>
          </p:cNvSpPr>
          <p:nvPr/>
        </p:nvSpPr>
        <p:spPr>
          <a:xfrm>
            <a:off x="95275" y="6400802"/>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val="F4C19A"/>
                </a:solidFill>
              </a:rPr>
              <a:pPr algn="l" defTabSz="914363">
                <a:defRPr/>
              </a:pPr>
              <a:t>‹#›</a:t>
            </a:fld>
            <a:endParaRPr lang="en-US" sz="1400" dirty="0">
              <a:solidFill>
                <a:srgbClr val="F4C19A"/>
              </a:solidFill>
            </a:endParaRPr>
          </a:p>
        </p:txBody>
      </p:sp>
    </p:spTree>
    <p:extLst>
      <p:ext uri="{BB962C8B-B14F-4D97-AF65-F5344CB8AC3E}">
        <p14:creationId xmlns:p14="http://schemas.microsoft.com/office/powerpoint/2010/main" val="94047141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0013" y="381506"/>
            <a:ext cx="6994362" cy="1523495"/>
          </a:xfrm>
        </p:spPr>
        <p:txBody>
          <a:bodyPr anchor="b" anchorCtr="0">
            <a:noAutofit/>
          </a:bodyPr>
          <a:lstStyle>
            <a:lvl1pPr>
              <a:lnSpc>
                <a:spcPct val="90000"/>
              </a:lnSpc>
              <a:defRPr sz="48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0013" y="3657602"/>
            <a:ext cx="699436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70012" y="1905000"/>
            <a:ext cx="6994950" cy="1384995"/>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p:nvSpPr>
        <p:spPr>
          <a:xfrm>
            <a:off x="95275" y="6400802"/>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val="F2B486"/>
                </a:solidFill>
              </a:rPr>
              <a:pPr algn="l" defTabSz="914363">
                <a:defRPr/>
              </a:pPr>
              <a:t>‹#›</a:t>
            </a:fld>
            <a:endParaRPr lang="en-US" sz="1400" dirty="0">
              <a:solidFill>
                <a:srgbClr val="F2B486"/>
              </a:solidFill>
            </a:endParaRPr>
          </a:p>
        </p:txBody>
      </p:sp>
    </p:spTree>
    <p:extLst>
      <p:ext uri="{BB962C8B-B14F-4D97-AF65-F5344CB8AC3E}">
        <p14:creationId xmlns:p14="http://schemas.microsoft.com/office/powerpoint/2010/main" val="2895535871"/>
      </p:ext>
    </p:extLst>
  </p:cSld>
  <p:clrMapOvr>
    <a:masterClrMapping/>
  </p:clrMapOvr>
  <p:transition>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6"/>
          <p:cNvSpPr txBox="1">
            <a:spLocks/>
          </p:cNvSpPr>
          <p:nvPr/>
        </p:nvSpPr>
        <p:spPr>
          <a:xfrm>
            <a:off x="95275" y="6400802"/>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val="FFFFFF">
                    <a:tint val="75000"/>
                  </a:srgbClr>
                </a:solidFill>
              </a:rPr>
              <a:pPr algn="l" defTabSz="914363">
                <a:defRPr/>
              </a:pPr>
              <a:t>‹#›</a:t>
            </a:fld>
            <a:endParaRPr lang="en-US" sz="1400" dirty="0">
              <a:solidFill>
                <a:srgbClr val="FFFFFF">
                  <a:tint val="75000"/>
                </a:srgbClr>
              </a:solidFill>
            </a:endParaRPr>
          </a:p>
        </p:txBody>
      </p:sp>
    </p:spTree>
    <p:extLst>
      <p:ext uri="{BB962C8B-B14F-4D97-AF65-F5344CB8AC3E}">
        <p14:creationId xmlns:p14="http://schemas.microsoft.com/office/powerpoint/2010/main" val="2477546547"/>
      </p:ext>
    </p:extLst>
  </p:cSld>
  <p:clrMapOvr>
    <a:masterClrMapping/>
  </p:clrMapOvr>
  <p:transition>
    <p:fade/>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txBox="1">
            <a:spLocks/>
          </p:cNvSpPr>
          <p:nvPr/>
        </p:nvSpPr>
        <p:spPr>
          <a:xfrm>
            <a:off x="95275" y="6400802"/>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val="FFFFFF">
                    <a:tint val="75000"/>
                  </a:srgbClr>
                </a:solidFill>
              </a:rPr>
              <a:pPr algn="l" defTabSz="914363">
                <a:defRPr/>
              </a:pPr>
              <a:t>‹#›</a:t>
            </a:fld>
            <a:endParaRPr lang="en-US" sz="1400" dirty="0">
              <a:solidFill>
                <a:srgbClr val="FFFFFF">
                  <a:tint val="75000"/>
                </a:srgbClr>
              </a:solidFill>
            </a:endParaRPr>
          </a:p>
        </p:txBody>
      </p:sp>
    </p:spTree>
    <p:extLst>
      <p:ext uri="{BB962C8B-B14F-4D97-AF65-F5344CB8AC3E}">
        <p14:creationId xmlns:p14="http://schemas.microsoft.com/office/powerpoint/2010/main" val="3809283785"/>
      </p:ext>
    </p:extLst>
  </p:cSld>
  <p:clrMapOvr>
    <a:masterClrMapping/>
  </p:clrMapOvr>
  <p:transition>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6"/>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411556"/>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6"/>
          <p:cNvSpPr txBox="1">
            <a:spLocks/>
          </p:cNvSpPr>
          <p:nvPr/>
        </p:nvSpPr>
        <p:spPr>
          <a:xfrm>
            <a:off x="95275" y="6400802"/>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val="FFFFFF">
                    <a:tint val="75000"/>
                  </a:srgbClr>
                </a:solidFill>
              </a:rPr>
              <a:pPr algn="l" defTabSz="914363">
                <a:defRPr/>
              </a:pPr>
              <a:t>‹#›</a:t>
            </a:fld>
            <a:endParaRPr lang="en-US" sz="1400" dirty="0">
              <a:solidFill>
                <a:srgbClr val="FFFFFF">
                  <a:tint val="75000"/>
                </a:srgbClr>
              </a:solidFill>
            </a:endParaRPr>
          </a:p>
        </p:txBody>
      </p:sp>
    </p:spTree>
    <p:extLst>
      <p:ext uri="{BB962C8B-B14F-4D97-AF65-F5344CB8AC3E}">
        <p14:creationId xmlns:p14="http://schemas.microsoft.com/office/powerpoint/2010/main" val="802639987"/>
      </p:ext>
    </p:extLst>
  </p:cSld>
  <p:clrMapOvr>
    <a:masterClrMapping/>
  </p:clrMapOvr>
  <p:transition>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Slide Number Placeholder 6"/>
          <p:cNvSpPr txBox="1">
            <a:spLocks/>
          </p:cNvSpPr>
          <p:nvPr/>
        </p:nvSpPr>
        <p:spPr>
          <a:xfrm>
            <a:off x="95275" y="6400802"/>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val="FFFFFF">
                    <a:tint val="75000"/>
                  </a:srgbClr>
                </a:solidFill>
              </a:rPr>
              <a:pPr algn="l" defTabSz="914363">
                <a:defRPr/>
              </a:pPr>
              <a:t>‹#›</a:t>
            </a:fld>
            <a:endParaRPr lang="en-US" sz="1400" dirty="0">
              <a:solidFill>
                <a:srgbClr val="FFFFFF">
                  <a:tint val="75000"/>
                </a:srgbClr>
              </a:solidFill>
            </a:endParaRPr>
          </a:p>
        </p:txBody>
      </p:sp>
    </p:spTree>
    <p:extLst>
      <p:ext uri="{BB962C8B-B14F-4D97-AF65-F5344CB8AC3E}">
        <p14:creationId xmlns:p14="http://schemas.microsoft.com/office/powerpoint/2010/main" val="426802932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09464846"/>
      </p:ext>
    </p:extLst>
  </p:cSld>
  <p:clrMapOvr>
    <a:masterClrMapping/>
  </p:clrMapOvr>
  <p:transition>
    <p:fade/>
  </p:transition>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Light background developer code">
    <p:spTree>
      <p:nvGrpSpPr>
        <p:cNvPr id="1" name=""/>
        <p:cNvGrpSpPr/>
        <p:nvPr/>
      </p:nvGrpSpPr>
      <p:grpSpPr>
        <a:xfrm>
          <a:off x="0" y="0"/>
          <a:ext cx="0" cy="0"/>
          <a:chOff x="0" y="0"/>
          <a:chExt cx="0" cy="0"/>
        </a:xfrm>
      </p:grpSpPr>
      <p:pic>
        <p:nvPicPr>
          <p:cNvPr id="8" name="Picture 7" descr="white-orange shape for code slide.png"/>
          <p:cNvPicPr>
            <a:picLocks noChangeAspect="1"/>
          </p:cNvPicPr>
          <p:nvPr/>
        </p:nvPicPr>
        <p:blipFill>
          <a:blip r:embed="rId2" cstate="print"/>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7" y="1572366"/>
            <a:ext cx="8346073" cy="1637371"/>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p:nvSpPr>
        <p:spPr>
          <a:xfrm>
            <a:off x="95275" y="6400802"/>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val="FFFFFF">
                    <a:tint val="75000"/>
                  </a:srgbClr>
                </a:solidFill>
              </a:rPr>
              <a:pPr algn="l" defTabSz="914363">
                <a:defRPr/>
              </a:pPr>
              <a:t>‹#›</a:t>
            </a:fld>
            <a:endParaRPr lang="en-US" sz="1400" dirty="0">
              <a:solidFill>
                <a:srgbClr val="FFFFFF">
                  <a:tint val="75000"/>
                </a:srgbClr>
              </a:solidFill>
            </a:endParaRPr>
          </a:p>
        </p:txBody>
      </p:sp>
    </p:spTree>
    <p:extLst>
      <p:ext uri="{BB962C8B-B14F-4D97-AF65-F5344CB8AC3E}">
        <p14:creationId xmlns:p14="http://schemas.microsoft.com/office/powerpoint/2010/main" val="3503702474"/>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6"/>
          <p:cNvSpPr txBox="1">
            <a:spLocks/>
          </p:cNvSpPr>
          <p:nvPr/>
        </p:nvSpPr>
        <p:spPr>
          <a:xfrm>
            <a:off x="95275" y="6400802"/>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val="FFFFFF">
                    <a:tint val="75000"/>
                  </a:srgbClr>
                </a:solidFill>
              </a:rPr>
              <a:pPr algn="l" defTabSz="914363">
                <a:defRPr/>
              </a:pPr>
              <a:t>‹#›</a:t>
            </a:fld>
            <a:endParaRPr lang="en-US" sz="1400" dirty="0">
              <a:solidFill>
                <a:srgbClr val="FFFFFF">
                  <a:tint val="75000"/>
                </a:srgbClr>
              </a:solidFill>
            </a:endParaRPr>
          </a:p>
        </p:txBody>
      </p:sp>
    </p:spTree>
    <p:extLst>
      <p:ext uri="{BB962C8B-B14F-4D97-AF65-F5344CB8AC3E}">
        <p14:creationId xmlns:p14="http://schemas.microsoft.com/office/powerpoint/2010/main" val="74125279"/>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p:cSld name="Q &amp; 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1219700" y="1466589"/>
            <a:ext cx="6994950" cy="1384995"/>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F6C9A8"/>
                    </a:gs>
                    <a:gs pos="62000">
                      <a:srgbClr val="ED9655"/>
                    </a:gs>
                    <a:gs pos="88000">
                      <a:srgbClr val="EA883E"/>
                    </a:gs>
                  </a:gsLst>
                  <a:lin ang="5400000" scaled="1"/>
                  <a:tileRect/>
                </a:gradFill>
                <a:effectLst/>
                <a:uLnTx/>
                <a:uFillTx/>
                <a:latin typeface="Calibri" pitchFamily="34" charset="0"/>
                <a:ea typeface="+mn-ea"/>
                <a:cs typeface="+mn-cs"/>
              </a:defRPr>
            </a:lvl1pPr>
          </a:lstStyle>
          <a:p>
            <a:pPr lvl="0"/>
            <a:r>
              <a:rPr lang="en-US" dirty="0" smtClean="0"/>
              <a:t>Q &amp; A</a:t>
            </a:r>
          </a:p>
        </p:txBody>
      </p:sp>
      <p:sp>
        <p:nvSpPr>
          <p:cNvPr id="5" name="Slide Number Placeholder 6"/>
          <p:cNvSpPr txBox="1">
            <a:spLocks/>
          </p:cNvSpPr>
          <p:nvPr/>
        </p:nvSpPr>
        <p:spPr>
          <a:xfrm>
            <a:off x="95275" y="6400802"/>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algn="l" defTabSz="914363">
              <a:defRPr/>
            </a:pPr>
            <a:fld id="{ACC6DABA-E178-49C8-B135-4378B6D3DD69}" type="slidenum">
              <a:rPr lang="en-US" sz="1400" smtClean="0">
                <a:solidFill>
                  <a:srgbClr val="F2B486"/>
                </a:solidFill>
              </a:rPr>
              <a:pPr algn="l" defTabSz="914363">
                <a:defRPr/>
              </a:pPr>
              <a:t>‹#›</a:t>
            </a:fld>
            <a:endParaRPr lang="en-US" sz="1400" dirty="0">
              <a:solidFill>
                <a:srgbClr val="F2B486"/>
              </a:solidFill>
            </a:endParaRPr>
          </a:p>
        </p:txBody>
      </p:sp>
    </p:spTree>
    <p:extLst>
      <p:ext uri="{BB962C8B-B14F-4D97-AF65-F5344CB8AC3E}">
        <p14:creationId xmlns:p14="http://schemas.microsoft.com/office/powerpoint/2010/main" val="1595127775"/>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29_Title Only">
    <p:spTree>
      <p:nvGrpSpPr>
        <p:cNvPr id="1" name=""/>
        <p:cNvGrpSpPr/>
        <p:nvPr/>
      </p:nvGrpSpPr>
      <p:grpSpPr>
        <a:xfrm>
          <a:off x="0" y="0"/>
          <a:ext cx="0" cy="0"/>
          <a:chOff x="0" y="0"/>
          <a:chExt cx="0" cy="0"/>
        </a:xfrm>
      </p:grpSpPr>
      <p:pic>
        <p:nvPicPr>
          <p:cNvPr id="5" name="Picture 6" descr="C:\Users\sguest.REDMOND\AppData\Local\Microsoft\Windows\Temporary Internet Files\Content.IE5\CSKP7QGT\MPj03995400000[1].jpg"/>
          <p:cNvPicPr>
            <a:picLocks noChangeAspect="1" noChangeArrowheads="1"/>
          </p:cNvPicPr>
          <p:nvPr userDrawn="1"/>
        </p:nvPicPr>
        <p:blipFill>
          <a:blip r:embed="rId2" cstate="print">
            <a:duotone>
              <a:schemeClr val="bg2">
                <a:shade val="45000"/>
                <a:satMod val="135000"/>
              </a:schemeClr>
              <a:prstClr val="white"/>
            </a:duotone>
          </a:blip>
          <a:srcRect/>
          <a:stretch>
            <a:fillRect/>
          </a:stretch>
        </p:blipFill>
        <p:spPr bwMode="auto">
          <a:xfrm>
            <a:off x="0" y="-1"/>
            <a:ext cx="9144000" cy="6867215"/>
          </a:xfrm>
          <a:prstGeom prst="rect">
            <a:avLst/>
          </a:prstGeom>
          <a:noFill/>
        </p:spPr>
      </p:pic>
    </p:spTree>
    <p:extLst>
      <p:ext uri="{BB962C8B-B14F-4D97-AF65-F5344CB8AC3E}">
        <p14:creationId xmlns:p14="http://schemas.microsoft.com/office/powerpoint/2010/main" val="1232455885"/>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Centered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2133600" cy="365125"/>
          </a:xfrm>
          <a:prstGeom prst="rect">
            <a:avLst/>
          </a:prstGeom>
        </p:spPr>
        <p:txBody>
          <a:bodyPr/>
          <a:lstStyle/>
          <a:p>
            <a:fld id="{FD5DACB9-5D84-4CE7-9B4B-05AD977395C1}" type="datetimeFigureOut">
              <a:rPr lang="en-US" smtClean="0">
                <a:solidFill>
                  <a:srgbClr val="FFFFFF"/>
                </a:solidFill>
              </a:rPr>
              <a:pPr/>
              <a:t>2/8/2012</a:t>
            </a:fld>
            <a:endParaRPr lang="en-US">
              <a:solidFill>
                <a:srgbClr val="FFFFFF"/>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FFFFFF"/>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CEEC192-A182-4281-BB3C-80D5823A9BAE}" type="slidenum">
              <a:rPr lang="en-US" smtClean="0">
                <a:solidFill>
                  <a:srgbClr val="FFFFFF"/>
                </a:solidFill>
              </a:rPr>
              <a:pPr/>
              <a:t>‹#›</a:t>
            </a:fld>
            <a:endParaRPr lang="en-US">
              <a:solidFill>
                <a:srgbClr val="FFFFFF"/>
              </a:solidFill>
            </a:endParaRPr>
          </a:p>
        </p:txBody>
      </p:sp>
      <p:sp>
        <p:nvSpPr>
          <p:cNvPr id="7" name="Text Placeholder 6"/>
          <p:cNvSpPr>
            <a:spLocks noGrp="1"/>
          </p:cNvSpPr>
          <p:nvPr>
            <p:ph type="body" sz="quarter" idx="13"/>
          </p:nvPr>
        </p:nvSpPr>
        <p:spPr>
          <a:xfrm>
            <a:off x="381000" y="457200"/>
            <a:ext cx="8382000" cy="5562600"/>
          </a:xfrm>
        </p:spPr>
        <p:txBody>
          <a:bodyPr anchor="ctr" anchorCtr="0">
            <a:normAutofit/>
          </a:bodyPr>
          <a:lstStyle>
            <a:lvl1pPr algn="ctr">
              <a:buNone/>
              <a:defRPr sz="4400" baseline="0">
                <a:latin typeface="+mj-lt"/>
              </a:defRPr>
            </a:lvl1pPr>
            <a:lvl2pPr algn="ctr">
              <a:defRPr baseline="0">
                <a:latin typeface="+mj-lt"/>
              </a:defRPr>
            </a:lvl2pPr>
            <a:lvl3pPr algn="ctr">
              <a:defRPr baseline="0">
                <a:latin typeface="+mj-lt"/>
              </a:defRPr>
            </a:lvl3pPr>
            <a:lvl4pPr algn="ctr">
              <a:defRPr baseline="0">
                <a:latin typeface="+mj-lt"/>
              </a:defRPr>
            </a:lvl4pPr>
            <a:lvl5pPr algn="ctr">
              <a:defRPr baseline="0">
                <a:latin typeface="+mj-lt"/>
              </a:defRPr>
            </a:lvl5pPr>
          </a:lstStyle>
          <a:p>
            <a:pPr lvl="0"/>
            <a:r>
              <a:rPr lang="en-US" dirty="0" smtClean="0"/>
              <a:t>Click to edit Master text styles</a:t>
            </a:r>
          </a:p>
        </p:txBody>
      </p:sp>
    </p:spTree>
    <p:extLst>
      <p:ext uri="{BB962C8B-B14F-4D97-AF65-F5344CB8AC3E}">
        <p14:creationId xmlns:p14="http://schemas.microsoft.com/office/powerpoint/2010/main" val="42689753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cSld name="CLOUD_lighter Full">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586364"/>
      </p:ext>
    </p:extLst>
  </p:cSld>
  <p:clrMapOvr>
    <a:masterClrMapping/>
  </p:clrMapOvr>
  <p:timing>
    <p:tnLst>
      <p:par>
        <p:cTn id="1" dur="indefinite" restart="never" nodeType="tmRoot"/>
      </p:par>
    </p:tnLst>
  </p:timing>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Content I">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457200" y="273051"/>
            <a:ext cx="6829444" cy="798496"/>
          </a:xfrm>
        </p:spPr>
        <p:txBody>
          <a:bodyPr anchor="t" anchorCtr="0"/>
          <a:lstStyle>
            <a:lvl1pPr algn="l">
              <a:defRPr sz="4000" b="0" baseline="0">
                <a:solidFill>
                  <a:schemeClr val="tx1"/>
                </a:solidFill>
              </a:defRPr>
            </a:lvl1pPr>
          </a:lstStyle>
          <a:p>
            <a:r>
              <a:rPr lang="de-DE" dirty="0" smtClean="0"/>
              <a:t>Click </a:t>
            </a:r>
            <a:r>
              <a:rPr lang="de-DE" dirty="0" err="1" smtClean="0"/>
              <a:t>to</a:t>
            </a:r>
            <a:r>
              <a:rPr lang="de-DE" dirty="0" smtClean="0"/>
              <a:t> add Title</a:t>
            </a:r>
            <a:endParaRPr lang="de-CH" dirty="0"/>
          </a:p>
        </p:txBody>
      </p:sp>
      <p:sp>
        <p:nvSpPr>
          <p:cNvPr id="7" name="Content Placeholder 6"/>
          <p:cNvSpPr>
            <a:spLocks noGrp="1"/>
          </p:cNvSpPr>
          <p:nvPr>
            <p:ph sz="quarter" idx="10"/>
          </p:nvPr>
        </p:nvSpPr>
        <p:spPr>
          <a:xfrm>
            <a:off x="571500" y="1428751"/>
            <a:ext cx="8001000" cy="4429125"/>
          </a:xfrm>
        </p:spPr>
        <p:txBody>
          <a:bodyPr/>
          <a:lstStyle>
            <a:lvl2pPr>
              <a:defRPr>
                <a:solidFill>
                  <a:srgbClr val="EEEEEE"/>
                </a:solidFill>
              </a:defRPr>
            </a:lvl2pPr>
            <a:lvl3pPr>
              <a:defRPr>
                <a:solidFill>
                  <a:srgbClr val="CCCCCC"/>
                </a:solidFill>
              </a:defRPr>
            </a:lvl3pPr>
            <a:lvl4pPr>
              <a:defRPr>
                <a:solidFill>
                  <a:srgbClr val="CCCCCC"/>
                </a:solidFill>
              </a:defRPr>
            </a:lvl4pPr>
            <a:lvl5pPr>
              <a:defRPr>
                <a:solidFill>
                  <a:srgbClr val="CCCCC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Tree>
    <p:extLst>
      <p:ext uri="{BB962C8B-B14F-4D97-AF65-F5344CB8AC3E}">
        <p14:creationId xmlns:p14="http://schemas.microsoft.com/office/powerpoint/2010/main" val="214860968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Picture with Title">
    <p:spTree>
      <p:nvGrpSpPr>
        <p:cNvPr id="1" name=""/>
        <p:cNvGrpSpPr/>
        <p:nvPr/>
      </p:nvGrpSpPr>
      <p:grpSpPr>
        <a:xfrm>
          <a:off x="0" y="0"/>
          <a:ext cx="0" cy="0"/>
          <a:chOff x="0" y="0"/>
          <a:chExt cx="0" cy="0"/>
        </a:xfrm>
      </p:grpSpPr>
      <p:sp>
        <p:nvSpPr>
          <p:cNvPr id="3" name="Bildplatzhalter 2"/>
          <p:cNvSpPr>
            <a:spLocks noGrp="1"/>
          </p:cNvSpPr>
          <p:nvPr>
            <p:ph type="pic" idx="1" hasCustomPrompt="1"/>
          </p:nvPr>
        </p:nvSpPr>
        <p:spPr>
          <a:xfrm>
            <a:off x="571472" y="1428736"/>
            <a:ext cx="7929618" cy="5143536"/>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smtClean="0"/>
              <a:t>Click to add picture</a:t>
            </a:r>
            <a:endParaRPr lang="de-CH" dirty="0"/>
          </a:p>
        </p:txBody>
      </p:sp>
      <p:sp>
        <p:nvSpPr>
          <p:cNvPr id="8" name="Titel 1"/>
          <p:cNvSpPr>
            <a:spLocks noGrp="1"/>
          </p:cNvSpPr>
          <p:nvPr>
            <p:ph type="title" hasCustomPrompt="1"/>
          </p:nvPr>
        </p:nvSpPr>
        <p:spPr>
          <a:xfrm>
            <a:off x="457200" y="273051"/>
            <a:ext cx="6758006" cy="798496"/>
          </a:xfrm>
        </p:spPr>
        <p:txBody>
          <a:bodyPr anchor="t" anchorCtr="0"/>
          <a:lstStyle>
            <a:lvl1pPr algn="l">
              <a:defRPr sz="4000" b="0" baseline="0"/>
            </a:lvl1pPr>
          </a:lstStyle>
          <a:p>
            <a:r>
              <a:rPr lang="de-DE" dirty="0" smtClean="0"/>
              <a:t>Click to add Title</a:t>
            </a:r>
            <a:endParaRPr lang="de-CH" dirty="0"/>
          </a:p>
        </p:txBody>
      </p:sp>
    </p:spTree>
    <p:extLst>
      <p:ext uri="{BB962C8B-B14F-4D97-AF65-F5344CB8AC3E}">
        <p14:creationId xmlns:p14="http://schemas.microsoft.com/office/powerpoint/2010/main" val="349627235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39812468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596942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3"/>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3"/>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72380058"/>
      </p:ext>
    </p:extLst>
  </p:cSld>
  <p:clrMapOvr>
    <a:masterClrMapping/>
  </p:clrMapOvr>
  <p:transition>
    <p:fade/>
  </p:transition>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84271853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6337668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88782933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50694547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55098680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41996236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30179150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58923346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5726738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838248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pPr/>
              <a:t>2012-02-08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81FBE99-50CA-421C-88B8-F1E9C807BD60}" type="slidenum">
              <a:rPr lang="sv-SE" smtClean="0"/>
              <a:pPr/>
              <a:t>‹#›</a:t>
            </a:fld>
            <a:endParaRPr lang="sv-SE" dirty="0"/>
          </a:p>
        </p:txBody>
      </p:sp>
    </p:spTree>
    <p:extLst>
      <p:ext uri="{BB962C8B-B14F-4D97-AF65-F5344CB8AC3E}">
        <p14:creationId xmlns:p14="http://schemas.microsoft.com/office/powerpoint/2010/main" val="1553407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11557"/>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11557"/>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05"/>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57436699"/>
      </p:ext>
    </p:extLst>
  </p:cSld>
  <p:clrMapOvr>
    <a:masterClrMapping/>
  </p:clrMapOvr>
  <p:transition>
    <p:fade/>
  </p:transition>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45829755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80598346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34015402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64098740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65905854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38180857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43787010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16051056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43816503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267635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6567339"/>
            <a:ext cx="1683474" cy="261610"/>
          </a:xfrm>
          <a:prstGeom prst="rect">
            <a:avLst/>
          </a:prstGeom>
        </p:spPr>
        <p:txBody>
          <a:bodyPr wrap="none">
            <a:spAutoFit/>
          </a:bodyPr>
          <a:lstStyle/>
          <a:p>
            <a:pPr defTabSz="914363"/>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36405636"/>
      </p:ext>
    </p:extLst>
  </p:cSld>
  <p:clrMapOvr>
    <a:masterClrMapping/>
  </p:clrMapOvr>
  <p:transition>
    <p:fade/>
  </p:transition>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10450824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75712010"/>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62301605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9450845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2935570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01335662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5442887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65289728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21713623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854196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14283"/>
      </p:ext>
    </p:extLst>
  </p:cSld>
  <p:clrMapOvr>
    <a:masterClrMapping/>
  </p:clrMapOvr>
  <p:transition>
    <p:fade/>
  </p:transition>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25080990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9008540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15824972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4673378"/>
      </p:ext>
    </p:extLst>
  </p:cSld>
  <p:clrMapOvr>
    <a:masterClrMapping/>
  </p:clrMapOvr>
  <p:transition>
    <p:fade/>
  </p:transition>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4273256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60467841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23019052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09834165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7387088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5147936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3" y="3898900"/>
            <a:ext cx="1472214"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204987"/>
      </p:ext>
    </p:extLst>
  </p:cSld>
  <p:clrMapOvr>
    <a:masterClrMapping/>
  </p:clrMapOvr>
  <p:transition>
    <p:fade/>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95819132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17702885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65444693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94586786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14913081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32052999"/>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05039874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8608617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6739560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490185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799"/>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7277487"/>
      </p:ext>
    </p:extLst>
  </p:cSld>
  <p:clrMapOvr>
    <a:masterClrMapping/>
  </p:clrMapOvr>
  <p:transition>
    <p:fade/>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32907518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24777074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20691637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93169367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7697141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06186785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8718038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419249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799"/>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1"/>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21941264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5644123"/>
            <a:ext cx="7182892"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5970087"/>
            <a:ext cx="7182892"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5"/>
            <a:ext cx="9155340" cy="6849517"/>
          </a:xfrm>
          <a:prstGeom prst="rect">
            <a:avLst/>
          </a:prstGeom>
        </p:spPr>
      </p:pic>
    </p:spTree>
    <p:extLst>
      <p:ext uri="{BB962C8B-B14F-4D97-AF65-F5344CB8AC3E}">
        <p14:creationId xmlns:p14="http://schemas.microsoft.com/office/powerpoint/2010/main" val="41035321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364777"/>
            <a:ext cx="3892258" cy="1968231"/>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364777"/>
            <a:ext cx="3886200" cy="3077766"/>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905331" y="6324600"/>
            <a:ext cx="916071" cy="152400"/>
          </a:xfrm>
          <a:prstGeom prst="rect">
            <a:avLst/>
          </a:prstGeom>
        </p:spPr>
        <p:txBody>
          <a:bodyPr lIns="121899" tIns="60949" rIns="121899" bIns="60949"/>
          <a:lstStyle/>
          <a:p>
            <a:pPr defTabSz="914363"/>
            <a:fld id="{B2863303-CC64-46A5-B0FA-50C96ED61598}" type="datetime1">
              <a:rPr lang="en-US" smtClean="0">
                <a:solidFill>
                  <a:srgbClr val="FFFFFF"/>
                </a:solidFill>
              </a:rPr>
              <a:pPr defTabSz="914363"/>
              <a:t>2/8/2012</a:t>
            </a:fld>
            <a:endParaRPr lang="en-US" dirty="0">
              <a:solidFill>
                <a:srgbClr val="FFFFFF"/>
              </a:solidFill>
            </a:endParaRPr>
          </a:p>
        </p:txBody>
      </p:sp>
      <p:sp>
        <p:nvSpPr>
          <p:cNvPr id="10" name="Slide Number Placeholder 9"/>
          <p:cNvSpPr>
            <a:spLocks noGrp="1"/>
          </p:cNvSpPr>
          <p:nvPr>
            <p:ph type="sldNum" sz="quarter" idx="15"/>
          </p:nvPr>
        </p:nvSpPr>
        <p:spPr>
          <a:xfrm>
            <a:off x="460722" y="6324600"/>
            <a:ext cx="387316"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1" name="Footer Placeholder 10"/>
          <p:cNvSpPr>
            <a:spLocks noGrp="1"/>
          </p:cNvSpPr>
          <p:nvPr>
            <p:ph type="ftr" sz="quarter" idx="16"/>
          </p:nvPr>
        </p:nvSpPr>
        <p:spPr>
          <a:xfrm>
            <a:off x="460723" y="6461653"/>
            <a:ext cx="1360679" cy="128575"/>
          </a:xfrm>
          <a:prstGeom prst="rect">
            <a:avLst/>
          </a:prstGeom>
        </p:spPr>
        <p:txBody>
          <a:bodyPr lIns="121899" tIns="60949" rIns="121899" bIns="60949"/>
          <a:lstStyle/>
          <a:p>
            <a:pPr defTabSz="914363"/>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457200" y="948520"/>
            <a:ext cx="8239208"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249241"/>
            <a:ext cx="8275875"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54571236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6324600"/>
            <a:ext cx="916071" cy="152400"/>
          </a:xfrm>
          <a:prstGeom prst="rect">
            <a:avLst/>
          </a:prstGeom>
        </p:spPr>
        <p:txBody>
          <a:bodyPr lIns="121899" tIns="60949" rIns="121899" bIns="60949"/>
          <a:lstStyle/>
          <a:p>
            <a:pPr defTabSz="914363"/>
            <a:fld id="{EC5D9FC8-00D4-4E62-B79F-0DB35C5AD30E}" type="datetime1">
              <a:rPr lang="en-US" smtClean="0">
                <a:solidFill>
                  <a:srgbClr val="FFFFFF"/>
                </a:solidFill>
              </a:rPr>
              <a:pPr defTabSz="914363"/>
              <a:t>2/8/2012</a:t>
            </a:fld>
            <a:endParaRPr lang="en-US" dirty="0">
              <a:solidFill>
                <a:srgbClr val="FFFFFF"/>
              </a:solidFill>
            </a:endParaRPr>
          </a:p>
        </p:txBody>
      </p:sp>
      <p:sp>
        <p:nvSpPr>
          <p:cNvPr id="10" name="Slide Number Placeholder 9"/>
          <p:cNvSpPr>
            <a:spLocks noGrp="1"/>
          </p:cNvSpPr>
          <p:nvPr>
            <p:ph type="sldNum" sz="quarter" idx="16"/>
          </p:nvPr>
        </p:nvSpPr>
        <p:spPr>
          <a:xfrm>
            <a:off x="460722" y="6324600"/>
            <a:ext cx="387316"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1" name="Footer Placeholder 10"/>
          <p:cNvSpPr>
            <a:spLocks noGrp="1"/>
          </p:cNvSpPr>
          <p:nvPr>
            <p:ph type="ftr" sz="quarter" idx="17"/>
          </p:nvPr>
        </p:nvSpPr>
        <p:spPr>
          <a:xfrm>
            <a:off x="460723" y="6461653"/>
            <a:ext cx="1360679" cy="128575"/>
          </a:xfrm>
          <a:prstGeom prst="rect">
            <a:avLst/>
          </a:prstGeom>
        </p:spPr>
        <p:txBody>
          <a:bodyPr lIns="121899" tIns="60949" rIns="121899" bIns="60949"/>
          <a:lstStyle/>
          <a:p>
            <a:pPr defTabSz="914363"/>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460721" y="1419367"/>
            <a:ext cx="80766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948520"/>
            <a:ext cx="8239208"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249241"/>
            <a:ext cx="8275875"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0589604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2072"/>
            <a:ext cx="8239208"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3429000"/>
            <a:ext cx="3886200"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3429000"/>
            <a:ext cx="3906580"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905331" y="6324600"/>
            <a:ext cx="916071" cy="152400"/>
          </a:xfrm>
          <a:prstGeom prst="rect">
            <a:avLst/>
          </a:prstGeom>
        </p:spPr>
        <p:txBody>
          <a:bodyPr lIns="121899" tIns="60949" rIns="121899" bIns="60949"/>
          <a:lstStyle/>
          <a:p>
            <a:pPr defTabSz="914363"/>
            <a:fld id="{65C051CB-E580-4873-8532-75D0163B3EAE}" type="datetime1">
              <a:rPr lang="en-US" smtClean="0">
                <a:solidFill>
                  <a:srgbClr val="FFFFFF"/>
                </a:solidFill>
              </a:rPr>
              <a:pPr defTabSz="914363"/>
              <a:t>2/8/2012</a:t>
            </a:fld>
            <a:endParaRPr lang="en-US" dirty="0">
              <a:solidFill>
                <a:srgbClr val="FFFFFF"/>
              </a:solidFill>
            </a:endParaRPr>
          </a:p>
        </p:txBody>
      </p:sp>
      <p:sp>
        <p:nvSpPr>
          <p:cNvPr id="13" name="Slide Number Placeholder 12"/>
          <p:cNvSpPr>
            <a:spLocks noGrp="1"/>
          </p:cNvSpPr>
          <p:nvPr>
            <p:ph type="sldNum" sz="quarter" idx="16"/>
          </p:nvPr>
        </p:nvSpPr>
        <p:spPr>
          <a:xfrm>
            <a:off x="460722" y="6324600"/>
            <a:ext cx="387316" cy="152400"/>
          </a:xfrm>
          <a:prstGeom prst="rect">
            <a:avLst/>
          </a:prstGeom>
        </p:spPr>
        <p:txBody>
          <a:bodyPr lIns="121899" tIns="60949" rIns="121899" bIns="60949"/>
          <a:lstStyle/>
          <a:p>
            <a:pPr defTabSz="914363"/>
            <a:r>
              <a:rPr lang="en-US" smtClean="0">
                <a:solidFill>
                  <a:srgbClr val="FFFFFF"/>
                </a:solidFill>
              </a:rPr>
              <a:t>PAGE </a:t>
            </a:r>
            <a:fld id="{711B4CA8-52BE-46B1-A536-58CE1A3FAF74}" type="slidenum">
              <a:rPr lang="en-US" smtClean="0">
                <a:solidFill>
                  <a:srgbClr val="FFFFFF"/>
                </a:solidFill>
              </a:rPr>
              <a:pPr defTabSz="914363"/>
              <a:t>‹#›</a:t>
            </a:fld>
            <a:endParaRPr lang="en-US" dirty="0">
              <a:solidFill>
                <a:srgbClr val="FFFFFF"/>
              </a:solidFill>
            </a:endParaRPr>
          </a:p>
        </p:txBody>
      </p:sp>
      <p:sp>
        <p:nvSpPr>
          <p:cNvPr id="14" name="Footer Placeholder 13"/>
          <p:cNvSpPr>
            <a:spLocks noGrp="1"/>
          </p:cNvSpPr>
          <p:nvPr>
            <p:ph type="ftr" sz="quarter" idx="17"/>
          </p:nvPr>
        </p:nvSpPr>
        <p:spPr>
          <a:xfrm>
            <a:off x="460723" y="6461653"/>
            <a:ext cx="1360679" cy="128575"/>
          </a:xfrm>
          <a:prstGeom prst="rect">
            <a:avLst/>
          </a:prstGeom>
        </p:spPr>
        <p:txBody>
          <a:bodyPr lIns="121899" tIns="60949" rIns="121899" bIns="60949"/>
          <a:lstStyle/>
          <a:p>
            <a:pPr defTabSz="914363"/>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457200" y="948520"/>
            <a:ext cx="8239208"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249241"/>
            <a:ext cx="8275875"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94250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t>2012-02-08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81FBE99-50CA-421C-88B8-F1E9C807BD60}" type="slidenum">
              <a:rPr lang="sv-SE" smtClean="0"/>
              <a:t>‹#›</a:t>
            </a:fld>
            <a:endParaRPr lang="sv-SE" dirty="0"/>
          </a:p>
        </p:txBody>
      </p:sp>
    </p:spTree>
    <p:extLst>
      <p:ext uri="{BB962C8B-B14F-4D97-AF65-F5344CB8AC3E}">
        <p14:creationId xmlns:p14="http://schemas.microsoft.com/office/powerpoint/2010/main" val="2746302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5644123"/>
            <a:ext cx="7182892"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5970087"/>
            <a:ext cx="7182892"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9144000" cy="6829650"/>
          </a:xfrm>
          <a:prstGeom prst="rect">
            <a:avLst/>
          </a:prstGeom>
        </p:spPr>
      </p:pic>
    </p:spTree>
    <p:extLst>
      <p:ext uri="{BB962C8B-B14F-4D97-AF65-F5344CB8AC3E}">
        <p14:creationId xmlns:p14="http://schemas.microsoft.com/office/powerpoint/2010/main" val="344315492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5644123"/>
            <a:ext cx="7182892"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5970087"/>
            <a:ext cx="7182892"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7"/>
            <a:ext cx="9144000" cy="6841033"/>
          </a:xfrm>
          <a:prstGeom prst="rect">
            <a:avLst/>
          </a:prstGeom>
        </p:spPr>
      </p:pic>
    </p:spTree>
    <p:extLst>
      <p:ext uri="{BB962C8B-B14F-4D97-AF65-F5344CB8AC3E}">
        <p14:creationId xmlns:p14="http://schemas.microsoft.com/office/powerpoint/2010/main" val="32419116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777091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496010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5308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413667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012668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718582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960753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924832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t>2012-02-08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81FBE99-50CA-421C-88B8-F1E9C807BD60}" type="slidenum">
              <a:rPr lang="sv-SE" smtClean="0"/>
              <a:t>‹#›</a:t>
            </a:fld>
            <a:endParaRPr lang="sv-SE" dirty="0"/>
          </a:p>
        </p:txBody>
      </p:sp>
    </p:spTree>
    <p:extLst>
      <p:ext uri="{BB962C8B-B14F-4D97-AF65-F5344CB8AC3E}">
        <p14:creationId xmlns:p14="http://schemas.microsoft.com/office/powerpoint/2010/main" val="3404905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291078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578193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934255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0700400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738092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195321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860375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4028697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0641278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70736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t>2012-02-08</a:t>
            </a:fld>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6" name="Platshållare för bildnummer 5"/>
          <p:cNvSpPr>
            <a:spLocks noGrp="1"/>
          </p:cNvSpPr>
          <p:nvPr>
            <p:ph type="sldNum" sz="quarter" idx="12"/>
          </p:nvPr>
        </p:nvSpPr>
        <p:spPr/>
        <p:txBody>
          <a:bodyPr/>
          <a:lstStyle/>
          <a:p>
            <a:fld id="{081FBE99-50CA-421C-88B8-F1E9C807BD60}" type="slidenum">
              <a:rPr lang="sv-SE" smtClean="0"/>
              <a:t>‹#›</a:t>
            </a:fld>
            <a:endParaRPr lang="sv-SE" dirty="0"/>
          </a:p>
        </p:txBody>
      </p:sp>
    </p:spTree>
    <p:extLst>
      <p:ext uri="{BB962C8B-B14F-4D97-AF65-F5344CB8AC3E}">
        <p14:creationId xmlns:p14="http://schemas.microsoft.com/office/powerpoint/2010/main" val="38036722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4249962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1590285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7600694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264701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488601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894574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4794414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0528812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0351857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24806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t>2012-02-08</a:t>
            </a:fld>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7" name="Platshållare för bildnummer 6"/>
          <p:cNvSpPr>
            <a:spLocks noGrp="1"/>
          </p:cNvSpPr>
          <p:nvPr>
            <p:ph type="sldNum" sz="quarter" idx="12"/>
          </p:nvPr>
        </p:nvSpPr>
        <p:spPr/>
        <p:txBody>
          <a:bodyPr/>
          <a:lstStyle/>
          <a:p>
            <a:fld id="{081FBE99-50CA-421C-88B8-F1E9C807BD60}" type="slidenum">
              <a:rPr lang="sv-SE" smtClean="0"/>
              <a:t>‹#›</a:t>
            </a:fld>
            <a:endParaRPr lang="sv-SE" dirty="0"/>
          </a:p>
        </p:txBody>
      </p:sp>
    </p:spTree>
    <p:extLst>
      <p:ext uri="{BB962C8B-B14F-4D97-AF65-F5344CB8AC3E}">
        <p14:creationId xmlns:p14="http://schemas.microsoft.com/office/powerpoint/2010/main" val="35993379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3215757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6769092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2241274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2419208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1343270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5644123"/>
            <a:ext cx="7182892"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5970087"/>
            <a:ext cx="7182892"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5"/>
            <a:ext cx="9155340" cy="6849517"/>
          </a:xfrm>
          <a:prstGeom prst="rect">
            <a:avLst/>
          </a:prstGeom>
        </p:spPr>
      </p:pic>
    </p:spTree>
    <p:extLst>
      <p:ext uri="{BB962C8B-B14F-4D97-AF65-F5344CB8AC3E}">
        <p14:creationId xmlns:p14="http://schemas.microsoft.com/office/powerpoint/2010/main" val="2491993709"/>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79808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0099759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1343430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826249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t>2012-02-08</a:t>
            </a:fld>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9" name="Platshållare för bildnummer 8"/>
          <p:cNvSpPr>
            <a:spLocks noGrp="1"/>
          </p:cNvSpPr>
          <p:nvPr>
            <p:ph type="sldNum" sz="quarter" idx="12"/>
          </p:nvPr>
        </p:nvSpPr>
        <p:spPr/>
        <p:txBody>
          <a:bodyPr/>
          <a:lstStyle/>
          <a:p>
            <a:fld id="{081FBE99-50CA-421C-88B8-F1E9C807BD60}" type="slidenum">
              <a:rPr lang="sv-SE" smtClean="0"/>
              <a:t>‹#›</a:t>
            </a:fld>
            <a:endParaRPr lang="sv-SE" dirty="0"/>
          </a:p>
        </p:txBody>
      </p:sp>
    </p:spTree>
    <p:extLst>
      <p:ext uri="{BB962C8B-B14F-4D97-AF65-F5344CB8AC3E}">
        <p14:creationId xmlns:p14="http://schemas.microsoft.com/office/powerpoint/2010/main" val="35304033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7188742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802155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6182551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6399726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7132952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777573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8364334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5644123"/>
            <a:ext cx="7182892"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5970087"/>
            <a:ext cx="7182892"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5"/>
            <a:ext cx="9155340" cy="6849517"/>
          </a:xfrm>
          <a:prstGeom prst="rect">
            <a:avLst/>
          </a:prstGeom>
        </p:spPr>
      </p:pic>
    </p:spTree>
    <p:extLst>
      <p:ext uri="{BB962C8B-B14F-4D97-AF65-F5344CB8AC3E}">
        <p14:creationId xmlns:p14="http://schemas.microsoft.com/office/powerpoint/2010/main" val="1922706726"/>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7943908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234051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t>2012-02-08</a:t>
            </a:fld>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5" name="Platshållare för bildnummer 4"/>
          <p:cNvSpPr>
            <a:spLocks noGrp="1"/>
          </p:cNvSpPr>
          <p:nvPr>
            <p:ph type="sldNum" sz="quarter" idx="12"/>
          </p:nvPr>
        </p:nvSpPr>
        <p:spPr/>
        <p:txBody>
          <a:bodyPr/>
          <a:lstStyle/>
          <a:p>
            <a:fld id="{081FBE99-50CA-421C-88B8-F1E9C807BD60}" type="slidenum">
              <a:rPr lang="sv-SE" smtClean="0"/>
              <a:t>‹#›</a:t>
            </a:fld>
            <a:endParaRPr lang="sv-SE" dirty="0"/>
          </a:p>
        </p:txBody>
      </p:sp>
    </p:spTree>
    <p:extLst>
      <p:ext uri="{BB962C8B-B14F-4D97-AF65-F5344CB8AC3E}">
        <p14:creationId xmlns:p14="http://schemas.microsoft.com/office/powerpoint/2010/main" val="19533707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9383328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6140844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8875513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7852080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8587763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40236272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94990700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7914115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40"/>
            <a:ext cx="2057400" cy="5851525"/>
          </a:xfrm>
        </p:spPr>
        <p:txBody>
          <a:bodyPr vert="eaVert"/>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a:xfrm>
            <a:off x="457200" y="274640"/>
            <a:ext cx="6019800" cy="5851525"/>
          </a:xfrm>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9678126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5644123"/>
            <a:ext cx="7182892"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5970087"/>
            <a:ext cx="7182892"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5"/>
            <a:ext cx="9155340" cy="6849517"/>
          </a:xfrm>
          <a:prstGeom prst="rect">
            <a:avLst/>
          </a:prstGeom>
        </p:spPr>
      </p:pic>
    </p:spTree>
    <p:extLst>
      <p:ext uri="{BB962C8B-B14F-4D97-AF65-F5344CB8AC3E}">
        <p14:creationId xmlns:p14="http://schemas.microsoft.com/office/powerpoint/2010/main" val="38533754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t>2012-02-08</a:t>
            </a:fld>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081FBE99-50CA-421C-88B8-F1E9C807BD60}" type="slidenum">
              <a:rPr lang="sv-SE" smtClean="0"/>
              <a:t>‹#›</a:t>
            </a:fld>
            <a:endParaRPr lang="sv-SE" dirty="0"/>
          </a:p>
        </p:txBody>
      </p:sp>
    </p:spTree>
    <p:extLst>
      <p:ext uri="{BB962C8B-B14F-4D97-AF65-F5344CB8AC3E}">
        <p14:creationId xmlns:p14="http://schemas.microsoft.com/office/powerpoint/2010/main" val="847649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7"/>
            <a:ext cx="7772400" cy="1470025"/>
          </a:xfrm>
        </p:spPr>
        <p:txBody>
          <a:body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457200" indent="-457200" algn="ctr">
              <a:buFontTx/>
              <a:buBlip>
                <a:blip r:embed="rId2"/>
              </a:buBlip>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37503324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6330749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2"/>
            <a:ext cx="7772400" cy="1362075"/>
          </a:xfrm>
        </p:spPr>
        <p:txBody>
          <a:bodyPr anchor="t"/>
          <a:lstStyle>
            <a:lvl1pPr algn="l">
              <a:defRPr sz="4000" b="0" cap="all"/>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722313" y="2906713"/>
            <a:ext cx="7772400" cy="1500187"/>
          </a:xfrm>
        </p:spPr>
        <p:txBody>
          <a:bodyPr anchor="b">
            <a:normAutofit/>
          </a:bodyPr>
          <a:lstStyle>
            <a:lvl1pPr marL="0" indent="0">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3612072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innehåll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64746794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535113"/>
            <a:ext cx="4040188" cy="6397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5" name="Platshållare för text 4"/>
          <p:cNvSpPr>
            <a:spLocks noGrp="1"/>
          </p:cNvSpPr>
          <p:nvPr>
            <p:ph type="body" sz="quarter" idx="3"/>
          </p:nvPr>
        </p:nvSpPr>
        <p:spPr>
          <a:xfrm>
            <a:off x="4645025" y="1535113"/>
            <a:ext cx="4041775" cy="639762"/>
          </a:xfrm>
        </p:spPr>
        <p:txBody>
          <a:bodyPr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dirty="0">
              <a:solidFill>
                <a:prstClr val="black">
                  <a:tint val="75000"/>
                </a:prstClr>
              </a:solidFill>
            </a:endParaRPr>
          </a:p>
        </p:txBody>
      </p:sp>
      <p:sp>
        <p:nvSpPr>
          <p:cNvPr id="9" name="Platshållare för bildnummer 8"/>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9072989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dirty="0">
              <a:solidFill>
                <a:prstClr val="black">
                  <a:tint val="75000"/>
                </a:prstClr>
              </a:solidFill>
            </a:endParaRPr>
          </a:p>
        </p:txBody>
      </p:sp>
      <p:sp>
        <p:nvSpPr>
          <p:cNvPr id="5" name="Platshållare för bildnummer 4"/>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16739988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dirty="0">
              <a:solidFill>
                <a:prstClr val="black">
                  <a:tint val="75000"/>
                </a:prstClr>
              </a:solidFill>
            </a:endParaRPr>
          </a:p>
        </p:txBody>
      </p:sp>
      <p:sp>
        <p:nvSpPr>
          <p:cNvPr id="4" name="Platshållare för bildnummer 3"/>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95601968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1" y="273050"/>
            <a:ext cx="3008313" cy="1162050"/>
          </a:xfrm>
        </p:spPr>
        <p:txBody>
          <a:bodyPr anchor="b">
            <a:normAutofit/>
          </a:bodyPr>
          <a:lstStyle>
            <a:lvl1pPr algn="l">
              <a:defRPr sz="2800" b="0">
                <a:solidFill>
                  <a:schemeClr val="tx1"/>
                </a:solidFill>
              </a:defRPr>
            </a:lvl1pPr>
          </a:lstStyle>
          <a:p>
            <a:r>
              <a:rPr lang="sv-SE" dirty="0" smtClean="0"/>
              <a:t>Klicka här för att ändra format</a:t>
            </a:r>
            <a:endParaRPr lang="sv-SE" dirty="0"/>
          </a:p>
        </p:txBody>
      </p:sp>
      <p:sp>
        <p:nvSpPr>
          <p:cNvPr id="3" name="Platshållare för innehåll 2"/>
          <p:cNvSpPr>
            <a:spLocks noGrp="1"/>
          </p:cNvSpPr>
          <p:nvPr>
            <p:ph idx="1"/>
          </p:nvPr>
        </p:nvSpPr>
        <p:spPr>
          <a:xfrm>
            <a:off x="3575050" y="273052"/>
            <a:ext cx="5111750" cy="5853113"/>
          </a:xfrm>
        </p:spPr>
        <p:txBody>
          <a:bodyPr/>
          <a:lstStyle>
            <a:lvl1pPr>
              <a:defRPr sz="4000">
                <a:solidFill>
                  <a:srgbClr val="F68B1F"/>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1" y="1435102"/>
            <a:ext cx="3008313" cy="4691063"/>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52937156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noAutofit/>
          </a:bodyPr>
          <a:lstStyle>
            <a:lvl1pPr algn="l">
              <a:defRPr sz="4000" b="1">
                <a:solidFill>
                  <a:srgbClr val="F68B1F"/>
                </a:solidFill>
              </a:defRPr>
            </a:lvl1pPr>
          </a:lstStyle>
          <a:p>
            <a:r>
              <a:rPr lang="sv-SE" dirty="0" smtClean="0"/>
              <a:t>Klicka här för att ändra format</a:t>
            </a:r>
            <a:endParaRPr lang="sv-SE" dirty="0"/>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dirty="0"/>
          </a:p>
        </p:txBody>
      </p:sp>
      <p:sp>
        <p:nvSpPr>
          <p:cNvPr id="4" name="Platshållare för text 3"/>
          <p:cNvSpPr>
            <a:spLocks noGrp="1"/>
          </p:cNvSpPr>
          <p:nvPr>
            <p:ph type="body" sz="half" idx="2"/>
          </p:nvPr>
        </p:nvSpPr>
        <p:spPr>
          <a:xfrm>
            <a:off x="1792288" y="5367338"/>
            <a:ext cx="5486400" cy="804862"/>
          </a:xfrm>
        </p:spPr>
        <p:txBody>
          <a:bodyPr>
            <a:no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dirty="0" smtClean="0"/>
              <a:t>Klicka här för att ändra format på bakgrundstexten</a:t>
            </a:r>
          </a:p>
        </p:txBody>
      </p:sp>
      <p:sp>
        <p:nvSpPr>
          <p:cNvPr id="5" name="Platshållare för datum 4"/>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dirty="0">
              <a:solidFill>
                <a:prstClr val="black">
                  <a:tint val="75000"/>
                </a:prstClr>
              </a:solidFill>
            </a:endParaRPr>
          </a:p>
        </p:txBody>
      </p:sp>
      <p:sp>
        <p:nvSpPr>
          <p:cNvPr id="7" name="Platshållare för bildnummer 6"/>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242893636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lodrät text 2"/>
          <p:cNvSpPr>
            <a:spLocks noGrp="1"/>
          </p:cNvSpPr>
          <p:nvPr>
            <p:ph type="body" orient="vert" idx="1"/>
          </p:nvPr>
        </p:nvSpPr>
        <p:spPr/>
        <p:txBody>
          <a:bodyPr vert="eaVert"/>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dirty="0">
              <a:solidFill>
                <a:prstClr val="black">
                  <a:tint val="75000"/>
                </a:prstClr>
              </a:solidFill>
            </a:endParaRPr>
          </a:p>
        </p:txBody>
      </p:sp>
      <p:sp>
        <p:nvSpPr>
          <p:cNvPr id="6" name="Platshållare för bildnummer 5"/>
          <p:cNvSpPr>
            <a:spLocks noGrp="1"/>
          </p:cNvSpPr>
          <p:nvPr>
            <p:ph type="sldNum" sz="quarter" idx="12"/>
          </p:nvPr>
        </p:nvSpPr>
        <p:spPr/>
        <p:txBody>
          <a:body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spTree>
    <p:extLst>
      <p:ext uri="{BB962C8B-B14F-4D97-AF65-F5344CB8AC3E}">
        <p14:creationId xmlns:p14="http://schemas.microsoft.com/office/powerpoint/2010/main" val="36336706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0.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3.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15.png"/><Relationship Id="rId2" Type="http://schemas.openxmlformats.org/officeDocument/2006/relationships/slideLayout" Target="../slideLayouts/slideLayout114.xml"/><Relationship Id="rId16" Type="http://schemas.openxmlformats.org/officeDocument/2006/relationships/image" Target="../media/image14.png"/><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image" Target="../media/image13.jpeg"/><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2.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5" Type="http://schemas.openxmlformats.org/officeDocument/2006/relationships/image" Target="../media/image3.png"/><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3.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3.pn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4.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image" Target="../media/image3.png"/><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5.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image" Target="../media/image3.png"/><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image" Target="../media/image23.png"/><Relationship Id="rId2" Type="http://schemas.openxmlformats.org/officeDocument/2006/relationships/slideLayout" Target="../slideLayouts/slideLayout175.xml"/><Relationship Id="rId16" Type="http://schemas.openxmlformats.org/officeDocument/2006/relationships/image" Target="../media/image22.png"/><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theme" Target="../theme/theme16.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theme" Target="../theme/theme17.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3.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1.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theme" Target="../theme/theme18.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image" Target="../media/image3.png"/><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image" Target="../media/image1.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theme" Target="../theme/theme19.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image" Target="../media/image3.png"/><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theme" Target="../theme/theme20.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slideLayout" Target="../slideLayouts/slideLayout235.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5" Type="http://schemas.openxmlformats.org/officeDocument/2006/relationships/image" Target="../media/image3.png"/><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 Id="rId14"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3.xml"/><Relationship Id="rId13" Type="http://schemas.openxmlformats.org/officeDocument/2006/relationships/theme" Target="../theme/theme21.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slideLayout" Target="../slideLayouts/slideLayout247.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5" Type="http://schemas.openxmlformats.org/officeDocument/2006/relationships/image" Target="../media/image3.png"/><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1.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3.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theme" Target="../theme/theme7.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image" Target="../media/image3.png"/><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85D2A9-BBA0-4088-B804-3BC8C446F6DF}" type="datetimeFigureOut">
              <a:rPr lang="sv-SE" smtClean="0"/>
              <a:t>2012-02-08</a:t>
            </a:fld>
            <a:endParaRPr lang="sv-SE" dirty="0"/>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B01FD3-5850-400E-B8F5-EEB1ABAEB52F}" type="slidenum">
              <a:rPr lang="sv-SE" smtClean="0"/>
              <a:t>‹#›</a:t>
            </a:fld>
            <a:endParaRPr lang="sv-SE" dirty="0"/>
          </a:p>
        </p:txBody>
      </p:sp>
      <p:pic>
        <p:nvPicPr>
          <p:cNvPr id="8" name="Bildobjekt 7" descr="plus_utfallande.ep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pic>
        <p:nvPicPr>
          <p:cNvPr id="10" name="Bildobjekt 9" descr="active_blue.ep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332656"/>
            <a:ext cx="1014730" cy="582930"/>
          </a:xfrm>
          <a:prstGeom prst="rect">
            <a:avLst/>
          </a:prstGeom>
          <a:noFill/>
          <a:ln>
            <a:noFill/>
          </a:ln>
          <a:extLst/>
        </p:spPr>
      </p:pic>
    </p:spTree>
    <p:extLst>
      <p:ext uri="{BB962C8B-B14F-4D97-AF65-F5344CB8AC3E}">
        <p14:creationId xmlns:p14="http://schemas.microsoft.com/office/powerpoint/2010/main" val="4117485313"/>
      </p:ext>
    </p:extLst>
  </p:cSld>
  <p:clrMap bg1="lt1" tx1="dk1" bg2="lt2" tx2="dk2" accent1="accent1" accent2="accent2" accent3="accent3" accent4="accent4" accent5="accent5" accent6="accent6" hlink="hlink" folHlink="folHlink"/>
  <p:sldLayoutIdLst>
    <p:sldLayoutId id="2147483663" r:id="rId1"/>
    <p:sldLayoutId id="2147483943" r:id="rId2"/>
  </p:sldLayoutIdLst>
  <p:txStyles>
    <p:titleStyle>
      <a:lvl1pPr algn="ctr" defTabSz="914400" rtl="0" eaLnBrk="1" latinLnBrk="0" hangingPunct="1">
        <a:spcBef>
          <a:spcPct val="0"/>
        </a:spcBef>
        <a:buNone/>
        <a:defRPr sz="40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Tx/>
        <a:buBlip>
          <a:blip r:embed="rId6"/>
        </a:buBlip>
        <a:defRPr sz="2800" b="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259136517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2946733"/>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accent2">
                  <a:lumMod val="60000"/>
                  <a:lumOff val="40000"/>
                </a:schemeClr>
              </a:gs>
              <a:gs pos="36000">
                <a:schemeClr val="accent2">
                  <a:lumMod val="40000"/>
                  <a:lumOff val="60000"/>
                </a:schemeClr>
              </a:gs>
              <a:gs pos="86000">
                <a:schemeClr val="accent2">
                  <a:lumMod val="60000"/>
                  <a:lumOff val="40000"/>
                </a:schemeClr>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FontTx/>
        <a:buBlip>
          <a:blip r:embed="rId16"/>
        </a:buBlip>
        <a:defRPr sz="3200" kern="1200">
          <a:gradFill>
            <a:gsLst>
              <a:gs pos="3600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17"/>
        </a:buBlip>
        <a:defRPr sz="2800" kern="1200">
          <a:gradFill>
            <a:gsLst>
              <a:gs pos="3600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17"/>
        </a:buBlip>
        <a:defRPr sz="2400" kern="1200">
          <a:gradFill>
            <a:gsLst>
              <a:gs pos="3600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000" kern="1200">
          <a:gradFill>
            <a:gsLst>
              <a:gs pos="3600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000" kern="1200">
          <a:gradFill>
            <a:gsLst>
              <a:gs pos="3600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364016731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3970502438"/>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616038756"/>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2685591620"/>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1"/>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5"/>
            <a:ext cx="8375946" cy="21359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5297402"/>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mn-ea"/>
          <a:cs typeface="Arial" charset="0"/>
        </a:defRPr>
      </a:lvl1pPr>
    </p:titleStyle>
    <p:bodyStyle>
      <a:lvl1pPr marL="463550" indent="-463550" algn="l" defTabSz="914363" rtl="0" eaLnBrk="1" latinLnBrk="0" hangingPunct="1">
        <a:lnSpc>
          <a:spcPct val="90000"/>
        </a:lnSpc>
        <a:spcBef>
          <a:spcPct val="20000"/>
        </a:spcBef>
        <a:buSzPct val="120000"/>
        <a:buFontTx/>
        <a:buBlip>
          <a:blip r:embed="rId17"/>
        </a:buBlip>
        <a:defRPr sz="3200" kern="1200">
          <a:solidFill>
            <a:schemeClr val="tx1"/>
          </a:solidFill>
          <a:latin typeface="Calibri" pitchFamily="34" charset="0"/>
          <a:ea typeface="+mn-ea"/>
          <a:cs typeface="+mn-cs"/>
        </a:defRPr>
      </a:lvl1pPr>
      <a:lvl2pPr marL="833438" indent="-369888" algn="l" defTabSz="914363" rtl="0" eaLnBrk="1" latinLnBrk="0" hangingPunct="1">
        <a:lnSpc>
          <a:spcPct val="90000"/>
        </a:lnSpc>
        <a:spcBef>
          <a:spcPct val="20000"/>
        </a:spcBef>
        <a:buFontTx/>
        <a:buBlip>
          <a:blip r:embed="rId17"/>
        </a:buBlip>
        <a:defRPr sz="2800" kern="1200">
          <a:solidFill>
            <a:schemeClr val="tx1"/>
          </a:solidFill>
          <a:latin typeface="Calibri" pitchFamily="34" charset="0"/>
          <a:ea typeface="+mn-ea"/>
          <a:cs typeface="+mn-cs"/>
        </a:defRPr>
      </a:lvl2pPr>
      <a:lvl3pPr marL="1168400" indent="-346075"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3pPr>
      <a:lvl4pPr marL="1516063" indent="-347663"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4pPr>
      <a:lvl5pPr marL="1852613" indent="-325438" algn="l" defTabSz="914363" rtl="0" eaLnBrk="1" latinLnBrk="0" hangingPunct="1">
        <a:lnSpc>
          <a:spcPct val="90000"/>
        </a:lnSpc>
        <a:spcBef>
          <a:spcPct val="20000"/>
        </a:spcBef>
        <a:buFontTx/>
        <a:buBlip>
          <a:blip r:embed="rId17"/>
        </a:buBlip>
        <a:defRPr sz="2400" kern="1200">
          <a:solidFill>
            <a:schemeClr val="tx1"/>
          </a:solidFill>
          <a:latin typeface="Calibr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2564551677"/>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3442415580"/>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583860476"/>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t>2012-02-08</a:t>
            </a:fld>
            <a:endParaRPr lang="sv-SE" dirty="0"/>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t>‹#›</a:t>
            </a:fld>
            <a:endParaRPr lang="sv-SE" dirty="0"/>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10249659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769"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3564944780"/>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3377392592"/>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 id="2147483956"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2586557"/>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174244169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4"/>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155658486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4"/>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233692898"/>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8593553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290229726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5"/>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D13D6F-DF45-4A75-9D79-1CE93A99BEA7}" type="datetimeFigureOut">
              <a:rPr lang="sv-SE" smtClean="0">
                <a:solidFill>
                  <a:prstClr val="black">
                    <a:tint val="75000"/>
                  </a:prstClr>
                </a:solidFill>
              </a:rPr>
              <a:pPr/>
              <a:t>2012-02-08</a:t>
            </a:fld>
            <a:endParaRPr lang="sv-SE" dirty="0">
              <a:solidFill>
                <a:prstClr val="black">
                  <a:tint val="75000"/>
                </a:prstClr>
              </a:solidFill>
            </a:endParaRPr>
          </a:p>
        </p:txBody>
      </p:sp>
      <p:sp>
        <p:nvSpPr>
          <p:cNvPr id="5" name="Platshållare för sidfot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solidFill>
                <a:prstClr val="black">
                  <a:tint val="75000"/>
                </a:prstClr>
              </a:solidFill>
            </a:endParaRPr>
          </a:p>
        </p:txBody>
      </p:sp>
      <p:sp>
        <p:nvSpPr>
          <p:cNvPr id="6" name="Platshållare för bildnummer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FBE99-50CA-421C-88B8-F1E9C807BD60}" type="slidenum">
              <a:rPr lang="sv-SE" smtClean="0">
                <a:solidFill>
                  <a:prstClr val="black">
                    <a:tint val="75000"/>
                  </a:prstClr>
                </a:solidFill>
              </a:rPr>
              <a:pPr/>
              <a:t>‹#›</a:t>
            </a:fld>
            <a:endParaRPr lang="sv-SE" dirty="0">
              <a:solidFill>
                <a:prstClr val="black">
                  <a:tint val="75000"/>
                </a:prstClr>
              </a:solidFill>
            </a:endParaRPr>
          </a:p>
        </p:txBody>
      </p:sp>
      <p:pic>
        <p:nvPicPr>
          <p:cNvPr id="8" name="Bildobjekt 7" descr="plus_utfallande.eps"/>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37126" y="4212000"/>
            <a:ext cx="2287940" cy="2720014"/>
          </a:xfrm>
          <a:prstGeom prst="rect">
            <a:avLst/>
          </a:prstGeom>
          <a:noFill/>
          <a:ln>
            <a:noFill/>
          </a:ln>
          <a:extLst/>
        </p:spPr>
      </p:pic>
    </p:spTree>
    <p:extLst>
      <p:ext uri="{BB962C8B-B14F-4D97-AF65-F5344CB8AC3E}">
        <p14:creationId xmlns:p14="http://schemas.microsoft.com/office/powerpoint/2010/main" val="133301640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iming>
    <p:tnLst>
      <p:par>
        <p:cTn id="1" dur="indefinite" restart="never" nodeType="tmRoot"/>
      </p:par>
    </p:tnLst>
  </p:timing>
  <p:txStyles>
    <p:titleStyle>
      <a:lvl1pPr algn="ctr" defTabSz="914400" rtl="0" eaLnBrk="1" latinLnBrk="0" hangingPunct="1">
        <a:spcBef>
          <a:spcPct val="0"/>
        </a:spcBef>
        <a:buNone/>
        <a:defRPr sz="4000" kern="1200">
          <a:solidFill>
            <a:srgbClr val="F68B1F"/>
          </a:solidFill>
          <a:latin typeface="Interstate Bold" pitchFamily="50" charset="0"/>
          <a:ea typeface="+mj-ea"/>
          <a:cs typeface="+mj-cs"/>
        </a:defRPr>
      </a:lvl1pPr>
    </p:titleStyle>
    <p:bodyStyle>
      <a:lvl1pPr marL="342900" indent="-342900" algn="l" defTabSz="914400" rtl="0" eaLnBrk="1" latinLnBrk="0" hangingPunct="1">
        <a:spcBef>
          <a:spcPct val="20000"/>
        </a:spcBef>
        <a:buFontTx/>
        <a:buBlip>
          <a:blip r:embed="rId14"/>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139.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02.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1.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189.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8.xml"/><Relationship Id="rId1" Type="http://schemas.openxmlformats.org/officeDocument/2006/relationships/slideLayout" Target="../slideLayouts/slideLayout201.xml"/></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2.xml"/><Relationship Id="rId1" Type="http://schemas.openxmlformats.org/officeDocument/2006/relationships/slideLayout" Target="../slideLayouts/slideLayout151.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151.xml"/></Relationships>
</file>

<file path=ppt/slides/_rels/slide2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20.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27.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1.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gif"/><Relationship Id="rId9" Type="http://schemas.openxmlformats.org/officeDocument/2006/relationships/image" Target="../media/image41.jpe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25.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gif"/><Relationship Id="rId9"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lstStyle/>
          <a:p>
            <a:r>
              <a:rPr lang="sv-SE" dirty="0" smtClean="0">
                <a:solidFill>
                  <a:schemeClr val="tx1"/>
                </a:solidFill>
              </a:rPr>
              <a:t>2012-02-08</a:t>
            </a:r>
            <a:endParaRPr lang="sv-SE" dirty="0">
              <a:solidFill>
                <a:schemeClr val="tx1"/>
              </a:solidFill>
            </a:endParaRPr>
          </a:p>
        </p:txBody>
      </p:sp>
      <p:sp>
        <p:nvSpPr>
          <p:cNvPr id="4" name="Title 3"/>
          <p:cNvSpPr>
            <a:spLocks noGrp="1"/>
          </p:cNvSpPr>
          <p:nvPr>
            <p:ph type="ctrTitle"/>
          </p:nvPr>
        </p:nvSpPr>
        <p:spPr/>
        <p:txBody>
          <a:bodyPr/>
          <a:lstStyle/>
          <a:p>
            <a:r>
              <a:rPr lang="sv-SE" dirty="0" smtClean="0"/>
              <a:t>Systemutveckling i molnet - IRL</a:t>
            </a:r>
            <a:endParaRPr lang="sv-SE" dirty="0"/>
          </a:p>
        </p:txBody>
      </p:sp>
      <p:sp>
        <p:nvSpPr>
          <p:cNvPr id="2" name="Rektangel 1"/>
          <p:cNvSpPr/>
          <p:nvPr/>
        </p:nvSpPr>
        <p:spPr>
          <a:xfrm>
            <a:off x="0" y="5733256"/>
            <a:ext cx="9144000" cy="369332"/>
          </a:xfrm>
          <a:prstGeom prst="rect">
            <a:avLst/>
          </a:prstGeom>
        </p:spPr>
        <p:txBody>
          <a:bodyPr wrap="square">
            <a:spAutoFit/>
          </a:bodyPr>
          <a:lstStyle/>
          <a:p>
            <a:pPr algn="ctr"/>
            <a:r>
              <a:rPr lang="sv-SE" b="1" dirty="0">
                <a:solidFill>
                  <a:schemeClr val="accent3"/>
                </a:solidFill>
              </a:rPr>
              <a:t>Chris </a:t>
            </a:r>
            <a:r>
              <a:rPr lang="sv-SE" b="1" dirty="0" smtClean="0">
                <a:solidFill>
                  <a:schemeClr val="accent3"/>
                </a:solidFill>
              </a:rPr>
              <a:t>Klug	Robert </a:t>
            </a:r>
            <a:r>
              <a:rPr lang="sv-SE" b="1" dirty="0">
                <a:solidFill>
                  <a:schemeClr val="accent3"/>
                </a:solidFill>
              </a:rPr>
              <a:t>Folkesson </a:t>
            </a:r>
          </a:p>
        </p:txBody>
      </p:sp>
    </p:spTree>
    <p:extLst>
      <p:ext uri="{BB962C8B-B14F-4D97-AF65-F5344CB8AC3E}">
        <p14:creationId xmlns:p14="http://schemas.microsoft.com/office/powerpoint/2010/main" val="825174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3600" dirty="0" smtClean="0"/>
              <a:t>Windows Azure – </a:t>
            </a:r>
            <a:r>
              <a:rPr lang="en-US" sz="3600" dirty="0" err="1" smtClean="0"/>
              <a:t>kringtjänster</a:t>
            </a:r>
            <a:r>
              <a:rPr lang="en-US" sz="3600" dirty="0" smtClean="0"/>
              <a:t> forts.</a:t>
            </a:r>
            <a:endParaRPr lang="en-US" sz="3600" dirty="0"/>
          </a:p>
        </p:txBody>
      </p:sp>
      <p:sp>
        <p:nvSpPr>
          <p:cNvPr id="8" name="Platshållare för innehåll 2"/>
          <p:cNvSpPr txBox="1">
            <a:spLocks/>
          </p:cNvSpPr>
          <p:nvPr/>
        </p:nvSpPr>
        <p:spPr>
          <a:xfrm>
            <a:off x="494238" y="1549899"/>
            <a:ext cx="8507288" cy="5326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sv-SE" dirty="0">
                <a:solidFill>
                  <a:srgbClr val="FFFFFF"/>
                </a:solidFill>
              </a:rPr>
              <a:t>Access Control </a:t>
            </a:r>
            <a:r>
              <a:rPr lang="sv-SE" dirty="0" smtClean="0">
                <a:solidFill>
                  <a:srgbClr val="FFFFFF"/>
                </a:solidFill>
              </a:rPr>
              <a:t>Service – federerad säkerhet</a:t>
            </a:r>
            <a:endParaRPr lang="sv-SE" dirty="0">
              <a:solidFill>
                <a:srgbClr val="FFFFFF"/>
              </a:solidFill>
            </a:endParaRPr>
          </a:p>
        </p:txBody>
      </p:sp>
      <p:sp>
        <p:nvSpPr>
          <p:cNvPr id="9" name="Platshållare för innehåll 2"/>
          <p:cNvSpPr txBox="1">
            <a:spLocks/>
          </p:cNvSpPr>
          <p:nvPr/>
        </p:nvSpPr>
        <p:spPr>
          <a:xfrm>
            <a:off x="511253" y="2098673"/>
            <a:ext cx="8507288" cy="5326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sv-SE" dirty="0" smtClean="0">
                <a:solidFill>
                  <a:srgbClr val="FFFFFF"/>
                </a:solidFill>
              </a:rPr>
              <a:t>Distribuerad cache</a:t>
            </a:r>
            <a:endParaRPr lang="sv-SE" dirty="0">
              <a:solidFill>
                <a:srgbClr val="FFFFFF"/>
              </a:solidFill>
            </a:endParaRPr>
          </a:p>
        </p:txBody>
      </p:sp>
      <p:sp>
        <p:nvSpPr>
          <p:cNvPr id="10" name="Platshållare för innehåll 2"/>
          <p:cNvSpPr txBox="1">
            <a:spLocks/>
          </p:cNvSpPr>
          <p:nvPr/>
        </p:nvSpPr>
        <p:spPr>
          <a:xfrm>
            <a:off x="516168" y="2651724"/>
            <a:ext cx="8507288" cy="5326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sv-SE" dirty="0" smtClean="0">
                <a:solidFill>
                  <a:srgbClr val="FFFFFF"/>
                </a:solidFill>
              </a:rPr>
              <a:t>Virtuellt nätverk mot lokal domän</a:t>
            </a:r>
            <a:endParaRPr lang="sv-SE" dirty="0">
              <a:solidFill>
                <a:srgbClr val="FFFFFF"/>
              </a:solidFill>
            </a:endParaRPr>
          </a:p>
        </p:txBody>
      </p:sp>
      <p:sp>
        <p:nvSpPr>
          <p:cNvPr id="11" name="Platshållare för innehåll 2"/>
          <p:cNvSpPr txBox="1">
            <a:spLocks/>
          </p:cNvSpPr>
          <p:nvPr/>
        </p:nvSpPr>
        <p:spPr>
          <a:xfrm>
            <a:off x="516168" y="3184378"/>
            <a:ext cx="8507288" cy="5326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sv-SE" dirty="0" err="1" smtClean="0">
                <a:solidFill>
                  <a:srgbClr val="FFFFFF"/>
                </a:solidFill>
              </a:rPr>
              <a:t>Marketplace</a:t>
            </a:r>
            <a:endParaRPr lang="sv-SE" dirty="0">
              <a:solidFill>
                <a:srgbClr val="FFFFFF"/>
              </a:solidFill>
            </a:endParaRPr>
          </a:p>
        </p:txBody>
      </p:sp>
    </p:spTree>
    <p:extLst>
      <p:ext uri="{BB962C8B-B14F-4D97-AF65-F5344CB8AC3E}">
        <p14:creationId xmlns:p14="http://schemas.microsoft.com/office/powerpoint/2010/main" val="360227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102" name="Picture 6" descr="http://valueaddedcomm.com/images/PrivatePubl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76672"/>
            <a:ext cx="6858000" cy="5829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461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520" y="3126461"/>
            <a:ext cx="3114675" cy="1962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635" y="3137495"/>
            <a:ext cx="2371725" cy="3171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itle 1"/>
          <p:cNvSpPr>
            <a:spLocks noGrp="1"/>
          </p:cNvSpPr>
          <p:nvPr>
            <p:ph type="title"/>
          </p:nvPr>
        </p:nvSpPr>
        <p:spPr>
          <a:xfrm>
            <a:off x="457200" y="274638"/>
            <a:ext cx="8229600" cy="1143000"/>
          </a:xfrm>
        </p:spPr>
        <p:txBody>
          <a:bodyPr>
            <a:normAutofit/>
          </a:bodyPr>
          <a:lstStyle/>
          <a:p>
            <a:r>
              <a:rPr lang="en-US" sz="3600" dirty="0" err="1" smtClean="0"/>
              <a:t>Privat</a:t>
            </a:r>
            <a:r>
              <a:rPr lang="en-US" sz="3600" dirty="0" smtClean="0"/>
              <a:t> </a:t>
            </a:r>
            <a:r>
              <a:rPr lang="en-US" sz="3600" dirty="0" err="1" smtClean="0"/>
              <a:t>eller</a:t>
            </a:r>
            <a:r>
              <a:rPr lang="en-US" sz="3600" dirty="0" smtClean="0"/>
              <a:t> </a:t>
            </a:r>
            <a:r>
              <a:rPr lang="en-US" sz="3600" dirty="0" err="1" smtClean="0"/>
              <a:t>Publikt</a:t>
            </a:r>
            <a:r>
              <a:rPr lang="en-US" sz="3600" dirty="0" smtClean="0"/>
              <a:t> </a:t>
            </a:r>
            <a:r>
              <a:rPr lang="en-US" sz="3600" dirty="0" err="1" smtClean="0"/>
              <a:t>moln</a:t>
            </a:r>
            <a:r>
              <a:rPr lang="en-US" sz="3600" dirty="0" smtClean="0"/>
              <a:t>?</a:t>
            </a:r>
            <a:endParaRPr lang="en-US" sz="3600" dirty="0"/>
          </a:p>
        </p:txBody>
      </p:sp>
      <p:cxnSp>
        <p:nvCxnSpPr>
          <p:cNvPr id="13" name="Rak 12"/>
          <p:cNvCxnSpPr/>
          <p:nvPr/>
        </p:nvCxnSpPr>
        <p:spPr>
          <a:xfrm>
            <a:off x="2610696" y="1758309"/>
            <a:ext cx="0" cy="1152128"/>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6" name="Rak 5"/>
          <p:cNvCxnSpPr/>
          <p:nvPr/>
        </p:nvCxnSpPr>
        <p:spPr>
          <a:xfrm>
            <a:off x="4554912" y="1340768"/>
            <a:ext cx="0" cy="41754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2583857" y="1758309"/>
            <a:ext cx="40426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Rektangel med rundade hörn 2"/>
          <p:cNvSpPr/>
          <p:nvPr/>
        </p:nvSpPr>
        <p:spPr>
          <a:xfrm>
            <a:off x="1890616" y="2046341"/>
            <a:ext cx="1512168"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dirty="0" smtClean="0"/>
              <a:t>Publikt moln</a:t>
            </a:r>
            <a:endParaRPr lang="sv-SE" dirty="0"/>
          </a:p>
        </p:txBody>
      </p:sp>
      <p:cxnSp>
        <p:nvCxnSpPr>
          <p:cNvPr id="16" name="Rak 15"/>
          <p:cNvCxnSpPr/>
          <p:nvPr/>
        </p:nvCxnSpPr>
        <p:spPr>
          <a:xfrm>
            <a:off x="6631583" y="1758309"/>
            <a:ext cx="0" cy="1152128"/>
          </a:xfrm>
          <a:prstGeom prst="line">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7" name="Rektangel med rundade hörn 6"/>
          <p:cNvSpPr/>
          <p:nvPr/>
        </p:nvSpPr>
        <p:spPr>
          <a:xfrm>
            <a:off x="5851056" y="2046341"/>
            <a:ext cx="1512168" cy="50405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dirty="0" smtClean="0"/>
              <a:t>Privat moln</a:t>
            </a:r>
            <a:endParaRPr lang="sv-SE" dirty="0"/>
          </a:p>
        </p:txBody>
      </p:sp>
    </p:spTree>
    <p:extLst>
      <p:ext uri="{BB962C8B-B14F-4D97-AF65-F5344CB8AC3E}">
        <p14:creationId xmlns:p14="http://schemas.microsoft.com/office/powerpoint/2010/main" val="3713987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disgen.net/blog/wp-content/uploads/2009/11/359464.jpg"/>
          <p:cNvPicPr>
            <a:picLocks noChangeAspect="1" noChangeArrowheads="1"/>
          </p:cNvPicPr>
          <p:nvPr/>
        </p:nvPicPr>
        <p:blipFill>
          <a:blip r:embed="rId2"/>
          <a:srcRect/>
          <a:stretch>
            <a:fillRect/>
          </a:stretch>
        </p:blipFill>
        <p:spPr bwMode="auto">
          <a:xfrm>
            <a:off x="0" y="-1"/>
            <a:ext cx="9144000" cy="6858001"/>
          </a:xfrm>
          <a:prstGeom prst="rect">
            <a:avLst/>
          </a:prstGeom>
          <a:noFill/>
        </p:spPr>
      </p:pic>
    </p:spTree>
    <p:extLst>
      <p:ext uri="{BB962C8B-B14F-4D97-AF65-F5344CB8AC3E}">
        <p14:creationId xmlns:p14="http://schemas.microsoft.com/office/powerpoint/2010/main" val="130151352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3"/>
          <a:srcRect/>
          <a:stretch>
            <a:fillRect/>
          </a:stretch>
        </p:blipFill>
        <p:spPr bwMode="auto">
          <a:xfrm>
            <a:off x="-744" y="908719"/>
            <a:ext cx="9144744" cy="5145775"/>
          </a:xfrm>
          <a:prstGeom prst="rect">
            <a:avLst/>
          </a:prstGeom>
          <a:noFill/>
          <a:ln w="9525">
            <a:noFill/>
            <a:miter lim="800000"/>
            <a:headEnd/>
            <a:tailEnd/>
          </a:ln>
        </p:spPr>
      </p:pic>
    </p:spTree>
    <p:extLst>
      <p:ext uri="{BB962C8B-B14F-4D97-AF65-F5344CB8AC3E}">
        <p14:creationId xmlns:p14="http://schemas.microsoft.com/office/powerpoint/2010/main" val="2669395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4" descr="MS Dublin Data Centre Entrance"/>
          <p:cNvPicPr>
            <a:picLocks noChangeAspect="1" noChangeArrowheads="1"/>
          </p:cNvPicPr>
          <p:nvPr/>
        </p:nvPicPr>
        <p:blipFill>
          <a:blip r:embed="rId3"/>
          <a:stretch>
            <a:fillRect/>
          </a:stretch>
        </p:blipFill>
        <p:spPr bwMode="auto">
          <a:xfrm>
            <a:off x="-19050" y="665012"/>
            <a:ext cx="9163050" cy="5391150"/>
          </a:xfrm>
          <a:prstGeom prst="rect">
            <a:avLst/>
          </a:prstGeom>
          <a:ln>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0435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7170" name="Picture 2" descr="http://www.idg.se/polopoly_fs/1.412709.1319716118!imageUploader/226805508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72816"/>
            <a:ext cx="68580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246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endParaRPr lang="sv-SE"/>
          </a:p>
        </p:txBody>
      </p:sp>
      <p:pic>
        <p:nvPicPr>
          <p:cNvPr id="7172" name="Picture 4" descr="http://www.toonpool.com/user/1391/files/strength_in_numbers_1795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43" y="-531440"/>
            <a:ext cx="9898624" cy="8346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537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576" y="-1"/>
            <a:ext cx="10945216" cy="694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4848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8194" name="Picture 2" descr="http://a3.img.mobypicture.com/5701f0d6f41f17ced5b939461bd87e93_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764704"/>
            <a:ext cx="7620000" cy="5372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34359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Active Solution</a:t>
            </a:r>
            <a:endParaRPr lang="sv-SE" dirty="0"/>
          </a:p>
        </p:txBody>
      </p:sp>
      <p:sp>
        <p:nvSpPr>
          <p:cNvPr id="4" name="Content Placeholder 4"/>
          <p:cNvSpPr>
            <a:spLocks noGrp="1"/>
          </p:cNvSpPr>
          <p:nvPr/>
        </p:nvSpPr>
        <p:spPr bwMode="auto">
          <a:xfrm>
            <a:off x="323528" y="2065109"/>
            <a:ext cx="4343400" cy="31353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sv-SE" dirty="0" smtClean="0"/>
              <a:t>Ökad affärsnytta</a:t>
            </a:r>
          </a:p>
          <a:p>
            <a:pPr lvl="1"/>
            <a:r>
              <a:rPr lang="sv-SE" dirty="0" smtClean="0"/>
              <a:t>Kundunika system</a:t>
            </a:r>
          </a:p>
          <a:p>
            <a:pPr lvl="1"/>
            <a:r>
              <a:rPr lang="sv-SE" dirty="0" smtClean="0"/>
              <a:t>Webb, extranät</a:t>
            </a:r>
          </a:p>
          <a:p>
            <a:pPr lvl="1"/>
            <a:r>
              <a:rPr lang="sv-SE" dirty="0" smtClean="0"/>
              <a:t>Mobila lösningar</a:t>
            </a:r>
          </a:p>
          <a:p>
            <a:pPr lvl="1"/>
            <a:r>
              <a:rPr lang="sv-SE" dirty="0" smtClean="0"/>
              <a:t>E-handel</a:t>
            </a:r>
          </a:p>
        </p:txBody>
      </p:sp>
      <p:sp>
        <p:nvSpPr>
          <p:cNvPr id="5" name="Content Placeholder 5"/>
          <p:cNvSpPr>
            <a:spLocks noGrp="1"/>
          </p:cNvSpPr>
          <p:nvPr/>
        </p:nvSpPr>
        <p:spPr bwMode="auto">
          <a:xfrm>
            <a:off x="5436096" y="2065109"/>
            <a:ext cx="4343400" cy="31353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r>
              <a:rPr lang="sv-SE" dirty="0" smtClean="0"/>
              <a:t>Intern effektivitet</a:t>
            </a:r>
          </a:p>
          <a:p>
            <a:pPr lvl="1"/>
            <a:r>
              <a:rPr lang="sv-SE" dirty="0" smtClean="0"/>
              <a:t>Kundunika system</a:t>
            </a:r>
          </a:p>
          <a:p>
            <a:pPr lvl="1"/>
            <a:r>
              <a:rPr lang="sv-SE" dirty="0" smtClean="0"/>
              <a:t>Intranät</a:t>
            </a:r>
          </a:p>
          <a:p>
            <a:pPr lvl="1"/>
            <a:r>
              <a:rPr lang="sv-SE" dirty="0" smtClean="0"/>
              <a:t>Integration</a:t>
            </a:r>
            <a:endParaRPr lang="sv-SE" dirty="0"/>
          </a:p>
        </p:txBody>
      </p:sp>
      <p:pic>
        <p:nvPicPr>
          <p:cNvPr id="6" name="Picture 5" descr="\\Activeserver3\Arkitektur\Utveckling\Grafik\Ikoner\yast_suse_portal.png"/>
          <p:cNvPicPr>
            <a:picLocks noChangeAspect="1" noChangeArrowheads="1"/>
          </p:cNvPicPr>
          <p:nvPr/>
        </p:nvPicPr>
        <p:blipFill>
          <a:blip r:embed="rId3" cstate="print"/>
          <a:srcRect/>
          <a:stretch>
            <a:fillRect/>
          </a:stretch>
        </p:blipFill>
        <p:spPr bwMode="auto">
          <a:xfrm>
            <a:off x="1831646" y="1401527"/>
            <a:ext cx="663582" cy="663582"/>
          </a:xfrm>
          <a:prstGeom prst="rect">
            <a:avLst/>
          </a:prstGeom>
          <a:noFill/>
        </p:spPr>
      </p:pic>
      <p:pic>
        <p:nvPicPr>
          <p:cNvPr id="7" name="Picture 6" descr="\\Activeserver3\Arkitektur\Utveckling\Grafik\Ikoner\yast_sysadmin.png"/>
          <p:cNvPicPr>
            <a:picLocks noChangeAspect="1" noChangeArrowheads="1"/>
          </p:cNvPicPr>
          <p:nvPr/>
        </p:nvPicPr>
        <p:blipFill>
          <a:blip r:embed="rId4" cstate="print"/>
          <a:srcRect/>
          <a:stretch>
            <a:fillRect/>
          </a:stretch>
        </p:blipFill>
        <p:spPr bwMode="auto">
          <a:xfrm>
            <a:off x="1442217" y="1209241"/>
            <a:ext cx="663582" cy="663582"/>
          </a:xfrm>
          <a:prstGeom prst="rect">
            <a:avLst/>
          </a:prstGeom>
          <a:noFill/>
        </p:spPr>
      </p:pic>
      <p:pic>
        <p:nvPicPr>
          <p:cNvPr id="8" name="Picture 7" descr="\\Activeserver3\Arkitektur\Utveckling\Grafik\Ikoner\kdmconfig.png"/>
          <p:cNvPicPr>
            <a:picLocks noChangeAspect="1" noChangeArrowheads="1"/>
          </p:cNvPicPr>
          <p:nvPr/>
        </p:nvPicPr>
        <p:blipFill>
          <a:blip r:embed="rId5" cstate="print"/>
          <a:srcRect/>
          <a:stretch>
            <a:fillRect/>
          </a:stretch>
        </p:blipFill>
        <p:spPr bwMode="auto">
          <a:xfrm>
            <a:off x="6677436" y="1285640"/>
            <a:ext cx="749590" cy="749590"/>
          </a:xfrm>
          <a:prstGeom prst="rect">
            <a:avLst/>
          </a:prstGeom>
          <a:noFill/>
        </p:spPr>
      </p:pic>
      <p:sp>
        <p:nvSpPr>
          <p:cNvPr id="11" name="Rektangel med rundade hörn 6"/>
          <p:cNvSpPr/>
          <p:nvPr/>
        </p:nvSpPr>
        <p:spPr>
          <a:xfrm>
            <a:off x="2316990" y="4332137"/>
            <a:ext cx="5423362" cy="1968480"/>
          </a:xfrm>
          <a:prstGeom prst="roundRect">
            <a:avLst>
              <a:gd name="adj" fmla="val 7603"/>
            </a:avLst>
          </a:prstGeom>
          <a:gradFill flip="none" rotWithShape="1">
            <a:gsLst>
              <a:gs pos="0">
                <a:srgbClr val="FFEFD1"/>
              </a:gs>
              <a:gs pos="64999">
                <a:srgbClr val="F0EBD5"/>
              </a:gs>
              <a:gs pos="100000">
                <a:srgbClr val="D1C39F"/>
              </a:gs>
            </a:gsLst>
            <a:lin ang="2700000" scaled="0"/>
            <a:tileRect/>
          </a:gradFill>
          <a:effectLst/>
        </p:spPr>
        <p:style>
          <a:lnRef idx="3">
            <a:schemeClr val="lt1"/>
          </a:lnRef>
          <a:fillRef idx="1">
            <a:schemeClr val="accent5"/>
          </a:fillRef>
          <a:effectRef idx="1">
            <a:schemeClr val="accent5"/>
          </a:effectRef>
          <a:fontRef idx="minor">
            <a:schemeClr val="lt1"/>
          </a:fontRef>
        </p:style>
        <p:txBody>
          <a:bodyPr bIns="108000" rtlCol="0" anchor="b" anchorCtr="0"/>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sv-SE" sz="2000" b="1" dirty="0">
              <a:solidFill>
                <a:schemeClr val="tx1"/>
              </a:solidFill>
            </a:endParaRPr>
          </a:p>
        </p:txBody>
      </p:sp>
      <p:sp>
        <p:nvSpPr>
          <p:cNvPr id="12" name="Femhörning 9"/>
          <p:cNvSpPr/>
          <p:nvPr/>
        </p:nvSpPr>
        <p:spPr>
          <a:xfrm>
            <a:off x="2744991" y="4800759"/>
            <a:ext cx="2387593" cy="1076513"/>
          </a:xfrm>
          <a:prstGeom prst="homePlate">
            <a:avLst/>
          </a:prstGeom>
          <a:solidFill>
            <a:srgbClr val="E6AF00"/>
          </a:solidFill>
        </p:spPr>
        <p:style>
          <a:lnRef idx="3">
            <a:schemeClr val="lt1"/>
          </a:lnRef>
          <a:fillRef idx="1">
            <a:schemeClr val="dk1"/>
          </a:fillRef>
          <a:effectRef idx="1">
            <a:schemeClr val="dk1"/>
          </a:effectRef>
          <a:fontRef idx="minor">
            <a:schemeClr val="lt1"/>
          </a:fontRef>
        </p:style>
        <p:txBody>
          <a:bodyPr rtlCol="0" anchor="ct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sv-SE" sz="1600" dirty="0" smtClean="0"/>
              <a:t>Hållbar</a:t>
            </a:r>
            <a:br>
              <a:rPr lang="sv-SE" sz="1600" dirty="0" smtClean="0"/>
            </a:br>
            <a:r>
              <a:rPr lang="sv-SE" sz="1600" dirty="0" smtClean="0"/>
              <a:t>systemutveckling</a:t>
            </a:r>
            <a:endParaRPr lang="sv-SE" sz="1600" dirty="0"/>
          </a:p>
        </p:txBody>
      </p:sp>
      <p:sp>
        <p:nvSpPr>
          <p:cNvPr id="13" name="V-form 10"/>
          <p:cNvSpPr/>
          <p:nvPr/>
        </p:nvSpPr>
        <p:spPr>
          <a:xfrm>
            <a:off x="4742325" y="4800759"/>
            <a:ext cx="2782002" cy="1076513"/>
          </a:xfrm>
          <a:prstGeom prst="chevron">
            <a:avLst>
              <a:gd name="adj" fmla="val 50001"/>
            </a:avLst>
          </a:prstGeom>
          <a:solidFill>
            <a:schemeClr val="bg1">
              <a:lumMod val="65000"/>
              <a:lumOff val="35000"/>
            </a:schemeClr>
          </a:solidFill>
        </p:spPr>
        <p:style>
          <a:lnRef idx="3">
            <a:schemeClr val="lt1"/>
          </a:lnRef>
          <a:fillRef idx="1">
            <a:schemeClr val="dk1"/>
          </a:fillRef>
          <a:effectRef idx="1">
            <a:schemeClr val="dk1"/>
          </a:effectRef>
          <a:fontRef idx="minor">
            <a:schemeClr val="lt1"/>
          </a:fontRef>
        </p:style>
        <p:txBody>
          <a:bodyPr lIns="0" rIns="0" rtlCol="0" anchor="ctr"/>
          <a:lstStyle>
            <a:defPPr>
              <a:defRPr lang="sv-S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sv-SE" sz="1600" dirty="0" smtClean="0">
                <a:solidFill>
                  <a:schemeClr val="tx1"/>
                </a:solidFill>
              </a:rPr>
              <a:t>Aktiv </a:t>
            </a:r>
            <a:endParaRPr lang="sv-SE" sz="1600" dirty="0" smtClean="0">
              <a:solidFill>
                <a:schemeClr val="tx1"/>
              </a:solidFill>
            </a:endParaRPr>
          </a:p>
          <a:p>
            <a:pPr algn="ctr"/>
            <a:r>
              <a:rPr lang="sv-SE" sz="1600" dirty="0" smtClean="0">
                <a:solidFill>
                  <a:schemeClr val="tx1"/>
                </a:solidFill>
              </a:rPr>
              <a:t>systemförvaltning</a:t>
            </a:r>
            <a:endParaRPr lang="sv-SE" sz="1600" dirty="0">
              <a:solidFill>
                <a:schemeClr val="tx1"/>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39" y="5445224"/>
            <a:ext cx="2271713"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720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520214" y="260648"/>
            <a:ext cx="8229600" cy="1143000"/>
          </a:xfrm>
        </p:spPr>
        <p:txBody>
          <a:bodyPr>
            <a:normAutofit/>
          </a:bodyPr>
          <a:lstStyle/>
          <a:p>
            <a:r>
              <a:rPr lang="en-US" sz="3600" dirty="0" err="1" smtClean="0"/>
              <a:t>Räkna</a:t>
            </a:r>
            <a:r>
              <a:rPr lang="en-US" sz="3600" dirty="0" smtClean="0"/>
              <a:t> med </a:t>
            </a:r>
            <a:r>
              <a:rPr lang="en-US" sz="3600" dirty="0" err="1" smtClean="0"/>
              <a:t>att</a:t>
            </a:r>
            <a:r>
              <a:rPr lang="en-US" sz="3600" dirty="0" smtClean="0"/>
              <a:t> </a:t>
            </a:r>
            <a:r>
              <a:rPr lang="en-US" sz="3600" dirty="0" err="1" smtClean="0"/>
              <a:t>tjänster</a:t>
            </a:r>
            <a:r>
              <a:rPr lang="en-US" sz="3600" dirty="0" smtClean="0"/>
              <a:t> </a:t>
            </a:r>
            <a:r>
              <a:rPr lang="en-US" sz="3600" dirty="0" err="1" smtClean="0"/>
              <a:t>går</a:t>
            </a:r>
            <a:r>
              <a:rPr lang="en-US" sz="3600" dirty="0" smtClean="0"/>
              <a:t> </a:t>
            </a:r>
            <a:r>
              <a:rPr lang="en-US" sz="3600" dirty="0" err="1" smtClean="0"/>
              <a:t>ner</a:t>
            </a:r>
            <a:r>
              <a:rPr lang="en-US" sz="3600" dirty="0" smtClean="0"/>
              <a:t>!</a:t>
            </a:r>
            <a:endParaRPr lang="en-US" sz="3600"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628800"/>
            <a:ext cx="7758876" cy="35829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8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ikis.lib.ncsu.edu/images/3/33/First_Interfer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36" y="-1395536"/>
            <a:ext cx="9396536" cy="8253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786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www.uniongallery.co.uk/images/uploads/Power_Strugg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528" y="11708"/>
            <a:ext cx="10269438" cy="6846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1051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2924944"/>
            <a:ext cx="8229600" cy="1143000"/>
          </a:xfrm>
        </p:spPr>
        <p:txBody>
          <a:bodyPr/>
          <a:lstStyle/>
          <a:p>
            <a:r>
              <a:rPr lang="sv-SE" dirty="0" err="1" smtClean="0"/>
              <a:t>Doing</a:t>
            </a:r>
            <a:r>
              <a:rPr lang="sv-SE" dirty="0" smtClean="0"/>
              <a:t> it right </a:t>
            </a:r>
            <a:r>
              <a:rPr lang="sv-SE" dirty="0" err="1" smtClean="0"/>
              <a:t>might</a:t>
            </a:r>
            <a:r>
              <a:rPr lang="sv-SE" dirty="0" smtClean="0"/>
              <a:t> be </a:t>
            </a:r>
            <a:r>
              <a:rPr lang="sv-SE" dirty="0" err="1" smtClean="0"/>
              <a:t>wrong</a:t>
            </a:r>
            <a:r>
              <a:rPr lang="sv-SE" dirty="0" smtClean="0"/>
              <a:t>…</a:t>
            </a:r>
            <a:endParaRPr lang="sv-SE" dirty="0"/>
          </a:p>
        </p:txBody>
      </p:sp>
    </p:spTree>
    <p:extLst>
      <p:ext uri="{BB962C8B-B14F-4D97-AF65-F5344CB8AC3E}">
        <p14:creationId xmlns:p14="http://schemas.microsoft.com/office/powerpoint/2010/main" val="42389108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844824"/>
            <a:ext cx="581977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3743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ktangel 45"/>
          <p:cNvSpPr/>
          <p:nvPr/>
        </p:nvSpPr>
        <p:spPr>
          <a:xfrm>
            <a:off x="124570" y="2903751"/>
            <a:ext cx="2287190" cy="136815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p:cNvSpPr/>
          <p:nvPr/>
        </p:nvSpPr>
        <p:spPr>
          <a:xfrm>
            <a:off x="124570" y="260648"/>
            <a:ext cx="8784976" cy="244827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Flersidigt dokument 1"/>
          <p:cNvSpPr/>
          <p:nvPr/>
        </p:nvSpPr>
        <p:spPr>
          <a:xfrm>
            <a:off x="3239740" y="847373"/>
            <a:ext cx="936104" cy="526559"/>
          </a:xfrm>
          <a:prstGeom prst="flowChartMultidocument">
            <a:avLst/>
          </a:prstGeom>
          <a:solidFill>
            <a:schemeClr val="tx2">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2807692" y="1373932"/>
            <a:ext cx="1800200" cy="338554"/>
          </a:xfrm>
          <a:prstGeom prst="rect">
            <a:avLst/>
          </a:prstGeom>
          <a:noFill/>
        </p:spPr>
        <p:txBody>
          <a:bodyPr wrap="square" rtlCol="0">
            <a:spAutoFit/>
          </a:bodyPr>
          <a:lstStyle/>
          <a:p>
            <a:pPr algn="ctr"/>
            <a:r>
              <a:rPr lang="sv-SE" sz="1600" dirty="0" err="1" smtClean="0"/>
              <a:t>ZeroKoll_Upd</a:t>
            </a:r>
            <a:endParaRPr lang="sv-SE" sz="1600" dirty="0"/>
          </a:p>
        </p:txBody>
      </p:sp>
      <p:sp>
        <p:nvSpPr>
          <p:cNvPr id="7" name="Flersidigt dokument 6"/>
          <p:cNvSpPr/>
          <p:nvPr/>
        </p:nvSpPr>
        <p:spPr>
          <a:xfrm>
            <a:off x="4499768" y="847373"/>
            <a:ext cx="936104" cy="526559"/>
          </a:xfrm>
          <a:prstGeom prst="flowChartMultidocument">
            <a:avLst/>
          </a:prstGeom>
          <a:solidFill>
            <a:schemeClr val="tx2">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p:cNvSpPr txBox="1"/>
          <p:nvPr/>
        </p:nvSpPr>
        <p:spPr>
          <a:xfrm>
            <a:off x="4067720" y="1373932"/>
            <a:ext cx="1800200" cy="338554"/>
          </a:xfrm>
          <a:prstGeom prst="rect">
            <a:avLst/>
          </a:prstGeom>
          <a:noFill/>
        </p:spPr>
        <p:txBody>
          <a:bodyPr wrap="square" rtlCol="0">
            <a:spAutoFit/>
          </a:bodyPr>
          <a:lstStyle/>
          <a:p>
            <a:pPr algn="ctr"/>
            <a:r>
              <a:rPr lang="sv-SE" sz="1600" dirty="0" err="1" smtClean="0"/>
              <a:t>ZeroKoll_Main</a:t>
            </a:r>
            <a:endParaRPr lang="sv-SE" sz="1600" dirty="0"/>
          </a:p>
        </p:txBody>
      </p:sp>
      <p:sp>
        <p:nvSpPr>
          <p:cNvPr id="10" name="Flersidigt dokument 9"/>
          <p:cNvSpPr/>
          <p:nvPr/>
        </p:nvSpPr>
        <p:spPr>
          <a:xfrm>
            <a:off x="3239740" y="1789610"/>
            <a:ext cx="936104" cy="526559"/>
          </a:xfrm>
          <a:prstGeom prst="flowChartMultidocument">
            <a:avLst/>
          </a:prstGeom>
          <a:solidFill>
            <a:schemeClr val="tx2">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textruta 10"/>
          <p:cNvSpPr txBox="1"/>
          <p:nvPr/>
        </p:nvSpPr>
        <p:spPr>
          <a:xfrm>
            <a:off x="2807692" y="2316169"/>
            <a:ext cx="1800200" cy="338554"/>
          </a:xfrm>
          <a:prstGeom prst="rect">
            <a:avLst/>
          </a:prstGeom>
          <a:noFill/>
        </p:spPr>
        <p:txBody>
          <a:bodyPr wrap="square" rtlCol="0">
            <a:spAutoFit/>
          </a:bodyPr>
          <a:lstStyle/>
          <a:p>
            <a:pPr algn="ctr"/>
            <a:r>
              <a:rPr lang="sv-SE" sz="1600" dirty="0" err="1" smtClean="0"/>
              <a:t>ZeroKoll_PM</a:t>
            </a:r>
            <a:endParaRPr lang="sv-SE" sz="1600" dirty="0"/>
          </a:p>
        </p:txBody>
      </p:sp>
      <p:sp>
        <p:nvSpPr>
          <p:cNvPr id="13" name="Flersidigt dokument 12"/>
          <p:cNvSpPr/>
          <p:nvPr/>
        </p:nvSpPr>
        <p:spPr>
          <a:xfrm>
            <a:off x="4499768" y="1789610"/>
            <a:ext cx="936104" cy="526559"/>
          </a:xfrm>
          <a:prstGeom prst="flowChartMultidocument">
            <a:avLst/>
          </a:prstGeom>
          <a:solidFill>
            <a:schemeClr val="tx2">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textruta 13"/>
          <p:cNvSpPr txBox="1"/>
          <p:nvPr/>
        </p:nvSpPr>
        <p:spPr>
          <a:xfrm>
            <a:off x="4067720" y="2316169"/>
            <a:ext cx="1800200" cy="338554"/>
          </a:xfrm>
          <a:prstGeom prst="rect">
            <a:avLst/>
          </a:prstGeom>
          <a:noFill/>
        </p:spPr>
        <p:txBody>
          <a:bodyPr wrap="square" rtlCol="0">
            <a:spAutoFit/>
          </a:bodyPr>
          <a:lstStyle/>
          <a:p>
            <a:pPr algn="ctr"/>
            <a:r>
              <a:rPr lang="sv-SE" sz="1600" dirty="0" err="1" smtClean="0"/>
              <a:t>ZeroKoll_RT</a:t>
            </a:r>
            <a:endParaRPr lang="sv-SE" sz="1600" dirty="0"/>
          </a:p>
        </p:txBody>
      </p:sp>
      <p:sp>
        <p:nvSpPr>
          <p:cNvPr id="16" name="Flersidigt dokument 15"/>
          <p:cNvSpPr/>
          <p:nvPr/>
        </p:nvSpPr>
        <p:spPr>
          <a:xfrm>
            <a:off x="6156176" y="847373"/>
            <a:ext cx="936104" cy="526559"/>
          </a:xfrm>
          <a:prstGeom prst="flowChartMultidocument">
            <a:avLst/>
          </a:prstGeom>
          <a:solidFill>
            <a:schemeClr val="tx2">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ruta 16"/>
          <p:cNvSpPr txBox="1"/>
          <p:nvPr/>
        </p:nvSpPr>
        <p:spPr>
          <a:xfrm>
            <a:off x="5724128" y="1373932"/>
            <a:ext cx="1800200" cy="338554"/>
          </a:xfrm>
          <a:prstGeom prst="rect">
            <a:avLst/>
          </a:prstGeom>
          <a:noFill/>
        </p:spPr>
        <p:txBody>
          <a:bodyPr wrap="square" rtlCol="0">
            <a:spAutoFit/>
          </a:bodyPr>
          <a:lstStyle/>
          <a:p>
            <a:pPr algn="ctr"/>
            <a:r>
              <a:rPr lang="sv-SE" sz="1600" dirty="0" err="1" smtClean="0"/>
              <a:t>RFolkes_Upd</a:t>
            </a:r>
            <a:endParaRPr lang="sv-SE" sz="1600" dirty="0"/>
          </a:p>
        </p:txBody>
      </p:sp>
      <p:sp>
        <p:nvSpPr>
          <p:cNvPr id="19" name="Flersidigt dokument 18"/>
          <p:cNvSpPr/>
          <p:nvPr/>
        </p:nvSpPr>
        <p:spPr>
          <a:xfrm>
            <a:off x="7452320" y="847373"/>
            <a:ext cx="936104" cy="526559"/>
          </a:xfrm>
          <a:prstGeom prst="flowChartMultidocument">
            <a:avLst/>
          </a:prstGeom>
          <a:solidFill>
            <a:schemeClr val="tx2">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textruta 19"/>
          <p:cNvSpPr txBox="1"/>
          <p:nvPr/>
        </p:nvSpPr>
        <p:spPr>
          <a:xfrm>
            <a:off x="7020272" y="1373932"/>
            <a:ext cx="1800200" cy="338554"/>
          </a:xfrm>
          <a:prstGeom prst="rect">
            <a:avLst/>
          </a:prstGeom>
          <a:noFill/>
        </p:spPr>
        <p:txBody>
          <a:bodyPr wrap="square" rtlCol="0">
            <a:spAutoFit/>
          </a:bodyPr>
          <a:lstStyle/>
          <a:p>
            <a:pPr algn="ctr"/>
            <a:r>
              <a:rPr lang="sv-SE" sz="1600" dirty="0" err="1" smtClean="0"/>
              <a:t>RFolkes_Main</a:t>
            </a:r>
            <a:endParaRPr lang="sv-SE" sz="1600" dirty="0"/>
          </a:p>
        </p:txBody>
      </p:sp>
      <p:sp>
        <p:nvSpPr>
          <p:cNvPr id="22" name="Flersidigt dokument 21"/>
          <p:cNvSpPr/>
          <p:nvPr/>
        </p:nvSpPr>
        <p:spPr>
          <a:xfrm>
            <a:off x="6156176" y="1789610"/>
            <a:ext cx="936104" cy="526559"/>
          </a:xfrm>
          <a:prstGeom prst="flowChartMultidocument">
            <a:avLst/>
          </a:prstGeom>
          <a:solidFill>
            <a:schemeClr val="tx2">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p:cNvSpPr txBox="1"/>
          <p:nvPr/>
        </p:nvSpPr>
        <p:spPr>
          <a:xfrm>
            <a:off x="5724128" y="2316169"/>
            <a:ext cx="1800200" cy="338554"/>
          </a:xfrm>
          <a:prstGeom prst="rect">
            <a:avLst/>
          </a:prstGeom>
          <a:noFill/>
        </p:spPr>
        <p:txBody>
          <a:bodyPr wrap="square" rtlCol="0">
            <a:spAutoFit/>
          </a:bodyPr>
          <a:lstStyle/>
          <a:p>
            <a:pPr algn="ctr"/>
            <a:r>
              <a:rPr lang="sv-SE" sz="1600" dirty="0" err="1" smtClean="0"/>
              <a:t>RFolkes_PM</a:t>
            </a:r>
            <a:endParaRPr lang="sv-SE" sz="1600" dirty="0"/>
          </a:p>
        </p:txBody>
      </p:sp>
      <p:sp>
        <p:nvSpPr>
          <p:cNvPr id="25" name="Flersidigt dokument 24"/>
          <p:cNvSpPr/>
          <p:nvPr/>
        </p:nvSpPr>
        <p:spPr>
          <a:xfrm>
            <a:off x="7452320" y="1789610"/>
            <a:ext cx="936104" cy="526559"/>
          </a:xfrm>
          <a:prstGeom prst="flowChartMultidocument">
            <a:avLst/>
          </a:prstGeom>
          <a:solidFill>
            <a:schemeClr val="tx2">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textruta 25"/>
          <p:cNvSpPr txBox="1"/>
          <p:nvPr/>
        </p:nvSpPr>
        <p:spPr>
          <a:xfrm>
            <a:off x="7020272" y="2316169"/>
            <a:ext cx="1800200" cy="338554"/>
          </a:xfrm>
          <a:prstGeom prst="rect">
            <a:avLst/>
          </a:prstGeom>
          <a:noFill/>
        </p:spPr>
        <p:txBody>
          <a:bodyPr wrap="square" rtlCol="0">
            <a:spAutoFit/>
          </a:bodyPr>
          <a:lstStyle/>
          <a:p>
            <a:pPr algn="ctr"/>
            <a:r>
              <a:rPr lang="sv-SE" sz="1600" dirty="0" err="1" smtClean="0"/>
              <a:t>RFolkes_RT</a:t>
            </a:r>
            <a:endParaRPr lang="sv-SE" sz="1600" dirty="0"/>
          </a:p>
        </p:txBody>
      </p:sp>
      <p:sp>
        <p:nvSpPr>
          <p:cNvPr id="30" name="Flersidigt dokument 29"/>
          <p:cNvSpPr/>
          <p:nvPr/>
        </p:nvSpPr>
        <p:spPr>
          <a:xfrm>
            <a:off x="458118" y="836712"/>
            <a:ext cx="936104" cy="526559"/>
          </a:xfrm>
          <a:prstGeom prst="flowChartMultidocument">
            <a:avLst/>
          </a:prstGeom>
          <a:solidFill>
            <a:schemeClr val="tx2">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textruta 30"/>
          <p:cNvSpPr txBox="1"/>
          <p:nvPr/>
        </p:nvSpPr>
        <p:spPr>
          <a:xfrm>
            <a:off x="26070" y="1363271"/>
            <a:ext cx="1800200" cy="338554"/>
          </a:xfrm>
          <a:prstGeom prst="rect">
            <a:avLst/>
          </a:prstGeom>
          <a:noFill/>
        </p:spPr>
        <p:txBody>
          <a:bodyPr wrap="square" rtlCol="0">
            <a:spAutoFit/>
          </a:bodyPr>
          <a:lstStyle/>
          <a:p>
            <a:pPr algn="ctr"/>
            <a:r>
              <a:rPr lang="sv-SE" sz="1600" dirty="0" smtClean="0"/>
              <a:t>#</a:t>
            </a:r>
            <a:r>
              <a:rPr lang="sv-SE" sz="1600" dirty="0" err="1" smtClean="0"/>
              <a:t>Azure</a:t>
            </a:r>
            <a:endParaRPr lang="sv-SE" sz="1600" dirty="0" smtClean="0"/>
          </a:p>
        </p:txBody>
      </p:sp>
      <p:sp>
        <p:nvSpPr>
          <p:cNvPr id="33" name="Flersidigt dokument 32"/>
          <p:cNvSpPr/>
          <p:nvPr/>
        </p:nvSpPr>
        <p:spPr>
          <a:xfrm>
            <a:off x="1610246" y="836712"/>
            <a:ext cx="936104" cy="526559"/>
          </a:xfrm>
          <a:prstGeom prst="flowChartMultidocument">
            <a:avLst/>
          </a:prstGeom>
          <a:solidFill>
            <a:schemeClr val="tx2">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textruta 33"/>
          <p:cNvSpPr txBox="1"/>
          <p:nvPr/>
        </p:nvSpPr>
        <p:spPr>
          <a:xfrm>
            <a:off x="1178198" y="1363271"/>
            <a:ext cx="1800200" cy="338554"/>
          </a:xfrm>
          <a:prstGeom prst="rect">
            <a:avLst/>
          </a:prstGeom>
          <a:noFill/>
        </p:spPr>
        <p:txBody>
          <a:bodyPr wrap="square" rtlCol="0">
            <a:spAutoFit/>
          </a:bodyPr>
          <a:lstStyle/>
          <a:p>
            <a:pPr algn="ctr"/>
            <a:r>
              <a:rPr lang="sv-SE" sz="1600" dirty="0" smtClean="0"/>
              <a:t>#</a:t>
            </a:r>
            <a:r>
              <a:rPr lang="sv-SE" sz="1600" dirty="0" err="1" smtClean="0"/>
              <a:t>JustinBieber</a:t>
            </a:r>
            <a:endParaRPr lang="sv-SE" sz="1600" dirty="0" smtClean="0"/>
          </a:p>
        </p:txBody>
      </p:sp>
      <p:grpSp>
        <p:nvGrpSpPr>
          <p:cNvPr id="42" name="Grupp 41"/>
          <p:cNvGrpSpPr/>
          <p:nvPr/>
        </p:nvGrpSpPr>
        <p:grpSpPr>
          <a:xfrm>
            <a:off x="278098" y="3429417"/>
            <a:ext cx="1800200" cy="770478"/>
            <a:chOff x="-249646" y="3141092"/>
            <a:chExt cx="1800200" cy="770478"/>
          </a:xfrm>
        </p:grpSpPr>
        <p:sp>
          <p:nvSpPr>
            <p:cNvPr id="5" name="Magnetskiva 4"/>
            <p:cNvSpPr/>
            <p:nvPr/>
          </p:nvSpPr>
          <p:spPr>
            <a:xfrm>
              <a:off x="226201" y="3141092"/>
              <a:ext cx="848506" cy="432048"/>
            </a:xfrm>
            <a:prstGeom prst="flowChartMagneticDisk">
              <a:avLst/>
            </a:prstGeom>
            <a:solidFill>
              <a:schemeClr val="tx2">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textruta 40"/>
            <p:cNvSpPr txBox="1"/>
            <p:nvPr/>
          </p:nvSpPr>
          <p:spPr>
            <a:xfrm>
              <a:off x="-249646" y="3573016"/>
              <a:ext cx="1800200" cy="338554"/>
            </a:xfrm>
            <a:prstGeom prst="rect">
              <a:avLst/>
            </a:prstGeom>
            <a:noFill/>
          </p:spPr>
          <p:txBody>
            <a:bodyPr wrap="square" rtlCol="0">
              <a:spAutoFit/>
            </a:bodyPr>
            <a:lstStyle/>
            <a:p>
              <a:pPr algn="ctr"/>
              <a:r>
                <a:rPr lang="sv-SE" sz="1600" dirty="0" err="1" smtClean="0"/>
                <a:t>ProfilePictures</a:t>
              </a:r>
              <a:endParaRPr lang="sv-SE" sz="1600" dirty="0" smtClean="0"/>
            </a:p>
          </p:txBody>
        </p:sp>
      </p:grpSp>
      <p:sp>
        <p:nvSpPr>
          <p:cNvPr id="45" name="textruta 44"/>
          <p:cNvSpPr txBox="1"/>
          <p:nvPr/>
        </p:nvSpPr>
        <p:spPr>
          <a:xfrm>
            <a:off x="124570" y="260648"/>
            <a:ext cx="1800200" cy="369332"/>
          </a:xfrm>
          <a:prstGeom prst="rect">
            <a:avLst/>
          </a:prstGeom>
          <a:noFill/>
        </p:spPr>
        <p:txBody>
          <a:bodyPr wrap="square" rtlCol="0">
            <a:spAutoFit/>
          </a:bodyPr>
          <a:lstStyle/>
          <a:p>
            <a:r>
              <a:rPr lang="sv-SE" b="1" dirty="0" smtClean="0"/>
              <a:t>Table </a:t>
            </a:r>
            <a:r>
              <a:rPr lang="sv-SE" b="1" dirty="0" err="1" smtClean="0"/>
              <a:t>Storage</a:t>
            </a:r>
            <a:endParaRPr lang="sv-SE" b="1" dirty="0" smtClean="0"/>
          </a:p>
        </p:txBody>
      </p:sp>
      <p:sp>
        <p:nvSpPr>
          <p:cNvPr id="47" name="textruta 46"/>
          <p:cNvSpPr txBox="1"/>
          <p:nvPr/>
        </p:nvSpPr>
        <p:spPr>
          <a:xfrm>
            <a:off x="124570" y="2903751"/>
            <a:ext cx="1800200" cy="369332"/>
          </a:xfrm>
          <a:prstGeom prst="rect">
            <a:avLst/>
          </a:prstGeom>
          <a:noFill/>
        </p:spPr>
        <p:txBody>
          <a:bodyPr wrap="square" rtlCol="0">
            <a:spAutoFit/>
          </a:bodyPr>
          <a:lstStyle/>
          <a:p>
            <a:r>
              <a:rPr lang="sv-SE" b="1" dirty="0" err="1" smtClean="0"/>
              <a:t>Blob</a:t>
            </a:r>
            <a:r>
              <a:rPr lang="sv-SE" b="1" dirty="0" smtClean="0"/>
              <a:t> </a:t>
            </a:r>
            <a:r>
              <a:rPr lang="sv-SE" b="1" dirty="0" err="1" smtClean="0"/>
              <a:t>Storage</a:t>
            </a:r>
            <a:endParaRPr lang="sv-SE" b="1" dirty="0" smtClean="0"/>
          </a:p>
        </p:txBody>
      </p:sp>
      <p:sp>
        <p:nvSpPr>
          <p:cNvPr id="51" name="Rektangel 50"/>
          <p:cNvSpPr/>
          <p:nvPr/>
        </p:nvSpPr>
        <p:spPr>
          <a:xfrm>
            <a:off x="2568674" y="2903751"/>
            <a:ext cx="2867197" cy="136815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textruta 51"/>
          <p:cNvSpPr txBox="1"/>
          <p:nvPr/>
        </p:nvSpPr>
        <p:spPr>
          <a:xfrm>
            <a:off x="2568675" y="2903751"/>
            <a:ext cx="1800200" cy="369332"/>
          </a:xfrm>
          <a:prstGeom prst="rect">
            <a:avLst/>
          </a:prstGeom>
          <a:noFill/>
        </p:spPr>
        <p:txBody>
          <a:bodyPr wrap="square" rtlCol="0">
            <a:spAutoFit/>
          </a:bodyPr>
          <a:lstStyle/>
          <a:p>
            <a:r>
              <a:rPr lang="sv-SE" b="1" dirty="0" smtClean="0"/>
              <a:t>SQL </a:t>
            </a:r>
            <a:r>
              <a:rPr lang="sv-SE" b="1" dirty="0" err="1" smtClean="0"/>
              <a:t>Azure</a:t>
            </a:r>
            <a:endParaRPr lang="sv-SE" b="1"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4512" y="3373430"/>
            <a:ext cx="1715520" cy="671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4" name="Grupp 53"/>
          <p:cNvGrpSpPr/>
          <p:nvPr/>
        </p:nvGrpSpPr>
        <p:grpSpPr>
          <a:xfrm>
            <a:off x="4019040" y="5737223"/>
            <a:ext cx="4077878" cy="864096"/>
            <a:chOff x="926170" y="5229200"/>
            <a:chExt cx="4077878" cy="864096"/>
          </a:xfrm>
        </p:grpSpPr>
        <p:sp>
          <p:nvSpPr>
            <p:cNvPr id="44" name="Rektangulär 43"/>
            <p:cNvSpPr/>
            <p:nvPr/>
          </p:nvSpPr>
          <p:spPr>
            <a:xfrm>
              <a:off x="926170" y="5229200"/>
              <a:ext cx="4077878" cy="864096"/>
            </a:xfrm>
            <a:prstGeom prst="wedgeRectCallout">
              <a:avLst>
                <a:gd name="adj1" fmla="val -43109"/>
                <a:gd name="adj2" fmla="val 72053"/>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00"/>
            </a:p>
          </p:txBody>
        </p:sp>
        <p:sp>
          <p:nvSpPr>
            <p:cNvPr id="53" name="textruta 52"/>
            <p:cNvSpPr txBox="1"/>
            <p:nvPr/>
          </p:nvSpPr>
          <p:spPr>
            <a:xfrm>
              <a:off x="1024670" y="5338082"/>
              <a:ext cx="3907370" cy="646331"/>
            </a:xfrm>
            <a:prstGeom prst="rect">
              <a:avLst/>
            </a:prstGeom>
            <a:noFill/>
          </p:spPr>
          <p:txBody>
            <a:bodyPr wrap="square" rtlCol="0">
              <a:spAutoFit/>
            </a:bodyPr>
            <a:lstStyle/>
            <a:p>
              <a:r>
                <a:rPr lang="sv-SE" dirty="0" smtClean="0">
                  <a:latin typeface="Interstate Light" pitchFamily="50" charset="0"/>
                </a:rPr>
                <a:t>@</a:t>
              </a:r>
              <a:r>
                <a:rPr lang="sv-SE" dirty="0" err="1" smtClean="0">
                  <a:latin typeface="Interstate Light" pitchFamily="50" charset="0"/>
                </a:rPr>
                <a:t>RFolkes</a:t>
              </a:r>
              <a:r>
                <a:rPr lang="sv-SE" dirty="0" smtClean="0">
                  <a:latin typeface="Interstate Light" pitchFamily="50" charset="0"/>
                </a:rPr>
                <a:t> – </a:t>
              </a:r>
              <a:r>
                <a:rPr lang="sv-SE" dirty="0" err="1" smtClean="0">
                  <a:latin typeface="Interstate Light" pitchFamily="50" charset="0"/>
                </a:rPr>
                <a:t>Dude</a:t>
              </a:r>
              <a:r>
                <a:rPr lang="sv-SE" dirty="0" smtClean="0">
                  <a:latin typeface="Interstate Light" pitchFamily="50" charset="0"/>
                </a:rPr>
                <a:t>! </a:t>
              </a:r>
              <a:r>
                <a:rPr lang="sv-SE" dirty="0" err="1" smtClean="0">
                  <a:latin typeface="Interstate Light" pitchFamily="50" charset="0"/>
                </a:rPr>
                <a:t>That</a:t>
              </a:r>
              <a:r>
                <a:rPr lang="sv-SE" dirty="0" smtClean="0">
                  <a:latin typeface="Interstate Light" pitchFamily="50" charset="0"/>
                </a:rPr>
                <a:t> #</a:t>
              </a:r>
              <a:r>
                <a:rPr lang="sv-SE" dirty="0" err="1" smtClean="0">
                  <a:latin typeface="Interstate Light" pitchFamily="50" charset="0"/>
                </a:rPr>
                <a:t>Azure</a:t>
              </a:r>
              <a:r>
                <a:rPr lang="sv-SE" dirty="0" smtClean="0">
                  <a:latin typeface="Interstate Light" pitchFamily="50" charset="0"/>
                </a:rPr>
                <a:t> </a:t>
              </a:r>
              <a:r>
                <a:rPr lang="sv-SE" dirty="0" err="1" smtClean="0">
                  <a:latin typeface="Interstate Light" pitchFamily="50" charset="0"/>
                </a:rPr>
                <a:t>thing</a:t>
              </a:r>
              <a:r>
                <a:rPr lang="sv-SE" dirty="0" smtClean="0">
                  <a:latin typeface="Interstate Light" pitchFamily="50" charset="0"/>
                </a:rPr>
                <a:t> looks sweet!</a:t>
              </a:r>
              <a:endParaRPr lang="sv-SE" dirty="0">
                <a:latin typeface="Interstate Light" pitchFamily="50" charset="0"/>
              </a:endParaRPr>
            </a:p>
          </p:txBody>
        </p:sp>
      </p:grpSp>
      <p:grpSp>
        <p:nvGrpSpPr>
          <p:cNvPr id="64" name="Grupp 63"/>
          <p:cNvGrpSpPr/>
          <p:nvPr/>
        </p:nvGrpSpPr>
        <p:grpSpPr>
          <a:xfrm>
            <a:off x="3347864" y="4478506"/>
            <a:ext cx="5230006" cy="810210"/>
            <a:chOff x="926170" y="5010157"/>
            <a:chExt cx="5230006" cy="1221666"/>
          </a:xfrm>
        </p:grpSpPr>
        <p:sp>
          <p:nvSpPr>
            <p:cNvPr id="65" name="Rektangulär 64"/>
            <p:cNvSpPr/>
            <p:nvPr/>
          </p:nvSpPr>
          <p:spPr>
            <a:xfrm>
              <a:off x="926170" y="5010157"/>
              <a:ext cx="5230006" cy="1221666"/>
            </a:xfrm>
            <a:prstGeom prst="wedgeRectCallout">
              <a:avLst>
                <a:gd name="adj1" fmla="val -43109"/>
                <a:gd name="adj2" fmla="val 72053"/>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6" name="textruta 65"/>
            <p:cNvSpPr txBox="1"/>
            <p:nvPr/>
          </p:nvSpPr>
          <p:spPr>
            <a:xfrm>
              <a:off x="1024670" y="5082165"/>
              <a:ext cx="5059274" cy="974563"/>
            </a:xfrm>
            <a:prstGeom prst="rect">
              <a:avLst/>
            </a:prstGeom>
            <a:noFill/>
          </p:spPr>
          <p:txBody>
            <a:bodyPr wrap="square" rtlCol="0">
              <a:spAutoFit/>
            </a:bodyPr>
            <a:lstStyle/>
            <a:p>
              <a:r>
                <a:rPr lang="sv-SE" dirty="0" smtClean="0">
                  <a:latin typeface="Interstate Light" pitchFamily="50" charset="0"/>
                </a:rPr>
                <a:t>RT @</a:t>
              </a:r>
              <a:r>
                <a:rPr lang="sv-SE" dirty="0" err="1" smtClean="0">
                  <a:latin typeface="Interstate Light" pitchFamily="50" charset="0"/>
                </a:rPr>
                <a:t>ZeroKoll</a:t>
              </a:r>
              <a:r>
                <a:rPr lang="sv-SE" dirty="0" smtClean="0">
                  <a:latin typeface="Interstate Light" pitchFamily="50" charset="0"/>
                </a:rPr>
                <a:t>: If #</a:t>
              </a:r>
              <a:r>
                <a:rPr lang="sv-SE" dirty="0" err="1" smtClean="0">
                  <a:latin typeface="Interstate Light" pitchFamily="50" charset="0"/>
                </a:rPr>
                <a:t>JustinBieber</a:t>
              </a:r>
              <a:r>
                <a:rPr lang="sv-SE" dirty="0" smtClean="0">
                  <a:latin typeface="Interstate Light" pitchFamily="50" charset="0"/>
                </a:rPr>
                <a:t> </a:t>
              </a:r>
              <a:r>
                <a:rPr lang="sv-SE" dirty="0" err="1" smtClean="0">
                  <a:latin typeface="Interstate Light" pitchFamily="50" charset="0"/>
                </a:rPr>
                <a:t>died</a:t>
              </a:r>
              <a:r>
                <a:rPr lang="sv-SE" dirty="0" smtClean="0">
                  <a:latin typeface="Interstate Light" pitchFamily="50" charset="0"/>
                </a:rPr>
                <a:t> in a </a:t>
              </a:r>
              <a:r>
                <a:rPr lang="sv-SE" dirty="0" err="1" smtClean="0">
                  <a:latin typeface="Interstate Light" pitchFamily="50" charset="0"/>
                </a:rPr>
                <a:t>forrest</a:t>
              </a:r>
              <a:r>
                <a:rPr lang="sv-SE" dirty="0" smtClean="0">
                  <a:latin typeface="Interstate Light" pitchFamily="50" charset="0"/>
                </a:rPr>
                <a:t> and no </a:t>
              </a:r>
              <a:r>
                <a:rPr lang="sv-SE" dirty="0" err="1" smtClean="0">
                  <a:latin typeface="Interstate Light" pitchFamily="50" charset="0"/>
                </a:rPr>
                <a:t>one</a:t>
              </a:r>
              <a:r>
                <a:rPr lang="sv-SE" dirty="0" smtClean="0">
                  <a:latin typeface="Interstate Light" pitchFamily="50" charset="0"/>
                </a:rPr>
                <a:t> </a:t>
              </a:r>
              <a:r>
                <a:rPr lang="sv-SE" dirty="0" err="1" smtClean="0">
                  <a:latin typeface="Interstate Light" pitchFamily="50" charset="0"/>
                </a:rPr>
                <a:t>saw</a:t>
              </a:r>
              <a:r>
                <a:rPr lang="sv-SE" dirty="0" smtClean="0">
                  <a:latin typeface="Interstate Light" pitchFamily="50" charset="0"/>
                </a:rPr>
                <a:t> it. </a:t>
              </a:r>
              <a:r>
                <a:rPr lang="sv-SE" dirty="0" err="1" smtClean="0">
                  <a:latin typeface="Interstate Light" pitchFamily="50" charset="0"/>
                </a:rPr>
                <a:t>Would</a:t>
              </a:r>
              <a:r>
                <a:rPr lang="sv-SE" dirty="0" smtClean="0">
                  <a:latin typeface="Interstate Light" pitchFamily="50" charset="0"/>
                </a:rPr>
                <a:t> </a:t>
              </a:r>
              <a:r>
                <a:rPr lang="sv-SE" dirty="0" err="1" smtClean="0">
                  <a:latin typeface="Interstate Light" pitchFamily="50" charset="0"/>
                </a:rPr>
                <a:t>anyone</a:t>
              </a:r>
              <a:r>
                <a:rPr lang="sv-SE" dirty="0" smtClean="0">
                  <a:latin typeface="Interstate Light" pitchFamily="50" charset="0"/>
                </a:rPr>
                <a:t> miss </a:t>
              </a:r>
              <a:r>
                <a:rPr lang="sv-SE" dirty="0" err="1" smtClean="0">
                  <a:latin typeface="Interstate Light" pitchFamily="50" charset="0"/>
                </a:rPr>
                <a:t>him</a:t>
              </a:r>
              <a:r>
                <a:rPr lang="sv-SE" dirty="0" smtClean="0">
                  <a:latin typeface="Interstate Light" pitchFamily="50" charset="0"/>
                </a:rPr>
                <a:t>?</a:t>
              </a:r>
              <a:endParaRPr lang="sv-SE" dirty="0">
                <a:latin typeface="Interstate Light" pitchFamily="50" charset="0"/>
              </a:endParaRPr>
            </a:p>
          </p:txBody>
        </p:sp>
      </p:grpSp>
      <p:grpSp>
        <p:nvGrpSpPr>
          <p:cNvPr id="70" name="Grupp 69"/>
          <p:cNvGrpSpPr/>
          <p:nvPr/>
        </p:nvGrpSpPr>
        <p:grpSpPr>
          <a:xfrm>
            <a:off x="103256" y="5465031"/>
            <a:ext cx="3492612" cy="674065"/>
            <a:chOff x="926170" y="5229200"/>
            <a:chExt cx="3492612" cy="674065"/>
          </a:xfrm>
        </p:grpSpPr>
        <p:sp>
          <p:nvSpPr>
            <p:cNvPr id="71" name="Rektangulär 70"/>
            <p:cNvSpPr/>
            <p:nvPr/>
          </p:nvSpPr>
          <p:spPr>
            <a:xfrm>
              <a:off x="926170" y="5229200"/>
              <a:ext cx="3420604" cy="674065"/>
            </a:xfrm>
            <a:prstGeom prst="wedgeRectCallout">
              <a:avLst>
                <a:gd name="adj1" fmla="val -43109"/>
                <a:gd name="adj2" fmla="val 72053"/>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2" name="textruta 71"/>
            <p:cNvSpPr txBox="1"/>
            <p:nvPr/>
          </p:nvSpPr>
          <p:spPr>
            <a:xfrm>
              <a:off x="1024670" y="5389917"/>
              <a:ext cx="3394112" cy="369332"/>
            </a:xfrm>
            <a:prstGeom prst="rect">
              <a:avLst/>
            </a:prstGeom>
            <a:noFill/>
          </p:spPr>
          <p:txBody>
            <a:bodyPr wrap="square" rtlCol="0">
              <a:spAutoFit/>
            </a:bodyPr>
            <a:lstStyle/>
            <a:p>
              <a:r>
                <a:rPr lang="sv-SE" dirty="0" err="1" smtClean="0">
                  <a:latin typeface="Interstate Light" pitchFamily="50" charset="0"/>
                </a:rPr>
                <a:t>Doing</a:t>
              </a:r>
              <a:r>
                <a:rPr lang="sv-SE" dirty="0" smtClean="0">
                  <a:latin typeface="Interstate Light" pitchFamily="50" charset="0"/>
                </a:rPr>
                <a:t> a </a:t>
              </a:r>
              <a:r>
                <a:rPr lang="sv-SE" dirty="0" err="1" smtClean="0">
                  <a:latin typeface="Interstate Light" pitchFamily="50" charset="0"/>
                </a:rPr>
                <a:t>prezzo</a:t>
              </a:r>
              <a:r>
                <a:rPr lang="sv-SE" dirty="0" smtClean="0">
                  <a:latin typeface="Interstate Light" pitchFamily="50" charset="0"/>
                </a:rPr>
                <a:t>…</a:t>
              </a:r>
              <a:endParaRPr lang="sv-SE" dirty="0">
                <a:latin typeface="Interstate Light" pitchFamily="50" charset="0"/>
              </a:endParaRPr>
            </a:p>
          </p:txBody>
        </p:sp>
      </p:grpSp>
    </p:spTree>
    <p:extLst>
      <p:ext uri="{BB962C8B-B14F-4D97-AF65-F5344CB8AC3E}">
        <p14:creationId xmlns:p14="http://schemas.microsoft.com/office/powerpoint/2010/main" val="2937924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0229" y="476672"/>
            <a:ext cx="6331078"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5238328"/>
            <a:ext cx="8229600" cy="1143000"/>
          </a:xfrm>
        </p:spPr>
        <p:txBody>
          <a:bodyPr>
            <a:normAutofit/>
          </a:bodyPr>
          <a:lstStyle/>
          <a:p>
            <a:r>
              <a:rPr lang="en-US" sz="3600" dirty="0" smtClean="0"/>
              <a:t>“COA” – Cost Oriented Architecture</a:t>
            </a:r>
            <a:endParaRPr lang="en-US" sz="3600" dirty="0"/>
          </a:p>
        </p:txBody>
      </p:sp>
    </p:spTree>
    <p:extLst>
      <p:ext uri="{BB962C8B-B14F-4D97-AF65-F5344CB8AC3E}">
        <p14:creationId xmlns:p14="http://schemas.microsoft.com/office/powerpoint/2010/main" val="346510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124" name="Picture 4" descr="http://www.dataline-das.com/images/autom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134938"/>
            <a:ext cx="5437262" cy="54372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ubrik 2"/>
          <p:cNvSpPr>
            <a:spLocks noGrp="1"/>
          </p:cNvSpPr>
          <p:nvPr>
            <p:ph type="title"/>
          </p:nvPr>
        </p:nvSpPr>
        <p:spPr>
          <a:xfrm>
            <a:off x="457200" y="44624"/>
            <a:ext cx="8229600" cy="1143000"/>
          </a:xfrm>
        </p:spPr>
        <p:txBody>
          <a:bodyPr/>
          <a:lstStyle/>
          <a:p>
            <a:r>
              <a:rPr lang="sv-SE" dirty="0" smtClean="0">
                <a:effectLst>
                  <a:outerShdw blurRad="38100" dist="38100" dir="2700000" algn="tl">
                    <a:srgbClr val="000000">
                      <a:alpha val="43137"/>
                    </a:srgbClr>
                  </a:outerShdw>
                </a:effectLst>
              </a:rPr>
              <a:t>AUTOMATISERA</a:t>
            </a:r>
            <a:endParaRPr lang="sv-SE"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0021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Rubrik 2"/>
          <p:cNvSpPr>
            <a:spLocks noGrp="1"/>
          </p:cNvSpPr>
          <p:nvPr>
            <p:ph type="title"/>
          </p:nvPr>
        </p:nvSpPr>
        <p:spPr>
          <a:xfrm>
            <a:off x="457200" y="44624"/>
            <a:ext cx="8229600" cy="1143000"/>
          </a:xfrm>
        </p:spPr>
        <p:txBody>
          <a:bodyPr/>
          <a:lstStyle/>
          <a:p>
            <a:r>
              <a:rPr lang="sv-SE" dirty="0" smtClean="0">
                <a:effectLst>
                  <a:outerShdw blurRad="38100" dist="38100" dir="2700000" algn="tl">
                    <a:srgbClr val="000000">
                      <a:alpha val="43137"/>
                    </a:srgbClr>
                  </a:outerShdw>
                </a:effectLst>
              </a:rPr>
              <a:t>AUTOMATISERA</a:t>
            </a:r>
            <a:endParaRPr lang="sv-SE"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946"/>
          <a:stretch/>
        </p:blipFill>
        <p:spPr bwMode="auto">
          <a:xfrm>
            <a:off x="349921" y="157248"/>
            <a:ext cx="8398543" cy="658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ktangel 1"/>
          <p:cNvSpPr/>
          <p:nvPr/>
        </p:nvSpPr>
        <p:spPr>
          <a:xfrm>
            <a:off x="683568" y="332656"/>
            <a:ext cx="100811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1318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6632"/>
            <a:ext cx="7920880" cy="6688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llips 2"/>
          <p:cNvSpPr/>
          <p:nvPr/>
        </p:nvSpPr>
        <p:spPr>
          <a:xfrm>
            <a:off x="3851920" y="4077072"/>
            <a:ext cx="2952328" cy="11521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481316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209800" y="762000"/>
            <a:ext cx="5715000" cy="830997"/>
          </a:xfrm>
          <a:prstGeom prst="rect">
            <a:avLst/>
          </a:prstGeom>
          <a:noFill/>
        </p:spPr>
        <p:txBody>
          <a:bodyPr wrap="square" rtlCol="0">
            <a:spAutoFit/>
          </a:bodyPr>
          <a:lstStyle/>
          <a:p>
            <a:pPr defTabSz="914363"/>
            <a:r>
              <a:rPr lang="en-US" sz="4800" dirty="0">
                <a:gradFill>
                  <a:gsLst>
                    <a:gs pos="70000">
                      <a:srgbClr val="FFFFFF"/>
                    </a:gs>
                    <a:gs pos="100000">
                      <a:srgbClr val="FFFFFF"/>
                    </a:gs>
                  </a:gsLst>
                  <a:lin ang="16200000" scaled="0"/>
                </a:gradFill>
                <a:effectLst>
                  <a:glow rad="228600">
                    <a:srgbClr val="808080">
                      <a:satMod val="175000"/>
                      <a:alpha val="40000"/>
                    </a:srgbClr>
                  </a:glow>
                </a:effectLst>
              </a:rPr>
              <a:t>Cloud Computing</a:t>
            </a:r>
          </a:p>
        </p:txBody>
      </p:sp>
      <p:sp>
        <p:nvSpPr>
          <p:cNvPr id="7" name="TextBox 6"/>
          <p:cNvSpPr txBox="1"/>
          <p:nvPr/>
        </p:nvSpPr>
        <p:spPr>
          <a:xfrm>
            <a:off x="304800" y="1828800"/>
            <a:ext cx="5715000" cy="830997"/>
          </a:xfrm>
          <a:prstGeom prst="rect">
            <a:avLst/>
          </a:prstGeom>
          <a:noFill/>
        </p:spPr>
        <p:txBody>
          <a:bodyPr wrap="square" rtlCol="0">
            <a:spAutoFit/>
          </a:bodyPr>
          <a:lstStyle/>
          <a:p>
            <a:pPr defTabSz="914363"/>
            <a:r>
              <a:rPr lang="en-US" sz="4800" dirty="0">
                <a:gradFill>
                  <a:gsLst>
                    <a:gs pos="70000">
                      <a:srgbClr val="FFFFFF"/>
                    </a:gs>
                    <a:gs pos="100000">
                      <a:srgbClr val="FFFFFF"/>
                    </a:gs>
                  </a:gsLst>
                  <a:lin ang="16200000" scaled="0"/>
                </a:gradFill>
                <a:effectLst>
                  <a:glow rad="228600">
                    <a:srgbClr val="808080">
                      <a:satMod val="175000"/>
                      <a:alpha val="40000"/>
                    </a:srgbClr>
                  </a:glow>
                </a:effectLst>
              </a:rPr>
              <a:t>Cloud Services</a:t>
            </a:r>
          </a:p>
        </p:txBody>
      </p:sp>
      <p:sp>
        <p:nvSpPr>
          <p:cNvPr id="8" name="TextBox 7"/>
          <p:cNvSpPr txBox="1"/>
          <p:nvPr/>
        </p:nvSpPr>
        <p:spPr>
          <a:xfrm>
            <a:off x="457200" y="3200400"/>
            <a:ext cx="6400800" cy="830997"/>
          </a:xfrm>
          <a:prstGeom prst="rect">
            <a:avLst/>
          </a:prstGeom>
          <a:noFill/>
        </p:spPr>
        <p:txBody>
          <a:bodyPr wrap="square" rtlCol="0">
            <a:spAutoFit/>
          </a:bodyPr>
          <a:lstStyle/>
          <a:p>
            <a:pPr defTabSz="914363"/>
            <a:r>
              <a:rPr lang="en-US" sz="4800" dirty="0">
                <a:gradFill>
                  <a:gsLst>
                    <a:gs pos="70000">
                      <a:srgbClr val="FFFFFF"/>
                    </a:gs>
                    <a:gs pos="100000">
                      <a:srgbClr val="FFFFFF"/>
                    </a:gs>
                  </a:gsLst>
                  <a:lin ang="16200000" scaled="0"/>
                </a:gradFill>
                <a:effectLst>
                  <a:glow rad="228600">
                    <a:srgbClr val="808080">
                      <a:satMod val="175000"/>
                      <a:alpha val="40000"/>
                    </a:srgbClr>
                  </a:glow>
                </a:effectLst>
              </a:rPr>
              <a:t>Software as a Service</a:t>
            </a:r>
          </a:p>
        </p:txBody>
      </p:sp>
      <p:sp>
        <p:nvSpPr>
          <p:cNvPr id="9" name="TextBox 8"/>
          <p:cNvSpPr txBox="1"/>
          <p:nvPr/>
        </p:nvSpPr>
        <p:spPr>
          <a:xfrm>
            <a:off x="1371600" y="4419600"/>
            <a:ext cx="7772400" cy="830997"/>
          </a:xfrm>
          <a:prstGeom prst="rect">
            <a:avLst/>
          </a:prstGeom>
          <a:noFill/>
        </p:spPr>
        <p:txBody>
          <a:bodyPr wrap="square" rtlCol="0">
            <a:spAutoFit/>
          </a:bodyPr>
          <a:lstStyle/>
          <a:p>
            <a:pPr defTabSz="914363"/>
            <a:r>
              <a:rPr lang="en-US" sz="4800" dirty="0">
                <a:gradFill>
                  <a:gsLst>
                    <a:gs pos="70000">
                      <a:srgbClr val="FFFFFF"/>
                    </a:gs>
                    <a:gs pos="100000">
                      <a:srgbClr val="FFFFFF"/>
                    </a:gs>
                  </a:gsLst>
                  <a:lin ang="16200000" scaled="0"/>
                </a:gradFill>
                <a:effectLst>
                  <a:glow rad="228600">
                    <a:srgbClr val="808080">
                      <a:satMod val="175000"/>
                      <a:alpha val="40000"/>
                    </a:srgbClr>
                  </a:glow>
                </a:effectLst>
              </a:rPr>
              <a:t>Infrastructure as a Service</a:t>
            </a:r>
          </a:p>
        </p:txBody>
      </p:sp>
      <p:sp>
        <p:nvSpPr>
          <p:cNvPr id="10" name="TextBox 9"/>
          <p:cNvSpPr txBox="1"/>
          <p:nvPr/>
        </p:nvSpPr>
        <p:spPr>
          <a:xfrm>
            <a:off x="381000" y="5410200"/>
            <a:ext cx="7772400" cy="830997"/>
          </a:xfrm>
          <a:prstGeom prst="rect">
            <a:avLst/>
          </a:prstGeom>
          <a:noFill/>
        </p:spPr>
        <p:txBody>
          <a:bodyPr wrap="square" rtlCol="0">
            <a:spAutoFit/>
          </a:bodyPr>
          <a:lstStyle/>
          <a:p>
            <a:pPr defTabSz="914363"/>
            <a:r>
              <a:rPr lang="en-US" sz="4800" dirty="0">
                <a:gradFill>
                  <a:gsLst>
                    <a:gs pos="70000">
                      <a:srgbClr val="FFFFFF"/>
                    </a:gs>
                    <a:gs pos="100000">
                      <a:srgbClr val="FFFFFF"/>
                    </a:gs>
                  </a:gsLst>
                  <a:lin ang="16200000" scaled="0"/>
                </a:gradFill>
                <a:effectLst>
                  <a:glow rad="228600">
                    <a:srgbClr val="808080">
                      <a:satMod val="175000"/>
                      <a:alpha val="40000"/>
                    </a:srgbClr>
                  </a:glow>
                </a:effectLst>
              </a:rPr>
              <a:t>Everything as a Service</a:t>
            </a:r>
          </a:p>
        </p:txBody>
      </p:sp>
    </p:spTree>
    <p:extLst>
      <p:ext uri="{BB962C8B-B14F-4D97-AF65-F5344CB8AC3E}">
        <p14:creationId xmlns:p14="http://schemas.microsoft.com/office/powerpoint/2010/main" val="22006096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457200" y="44624"/>
            <a:ext cx="8229600" cy="1143000"/>
          </a:xfrm>
        </p:spPr>
        <p:txBody>
          <a:bodyPr/>
          <a:lstStyle/>
          <a:p>
            <a:r>
              <a:rPr lang="sv-SE" dirty="0" smtClean="0">
                <a:effectLst>
                  <a:outerShdw blurRad="38100" dist="38100" dir="2700000" algn="tl">
                    <a:srgbClr val="000000">
                      <a:alpha val="43137"/>
                    </a:srgbClr>
                  </a:outerShdw>
                </a:effectLst>
              </a:rPr>
              <a:t>AUTOMATISERA</a:t>
            </a:r>
            <a:endParaRPr lang="sv-SE"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8946"/>
          <a:stretch/>
        </p:blipFill>
        <p:spPr bwMode="auto">
          <a:xfrm>
            <a:off x="349921" y="157248"/>
            <a:ext cx="8398543" cy="6584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llips 3"/>
          <p:cNvSpPr/>
          <p:nvPr/>
        </p:nvSpPr>
        <p:spPr>
          <a:xfrm>
            <a:off x="107504" y="5229200"/>
            <a:ext cx="3168352" cy="15121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p:cNvSpPr/>
          <p:nvPr/>
        </p:nvSpPr>
        <p:spPr>
          <a:xfrm>
            <a:off x="683568" y="332656"/>
            <a:ext cx="1008112"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9765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2"/>
            <a:ext cx="8507288" cy="4525963"/>
          </a:xfrm>
        </p:spPr>
        <p:txBody>
          <a:bodyPr/>
          <a:lstStyle/>
          <a:p>
            <a:pPr>
              <a:buFont typeface="Arial" pitchFamily="34" charset="0"/>
              <a:buChar char="•"/>
            </a:pPr>
            <a:r>
              <a:rPr lang="sv-SE" dirty="0" smtClean="0">
                <a:solidFill>
                  <a:schemeClr val="bg1"/>
                </a:solidFill>
              </a:rPr>
              <a:t>Utnyttja det som finns i plattformen</a:t>
            </a:r>
          </a:p>
          <a:p>
            <a:pPr>
              <a:buFont typeface="Arial" pitchFamily="34" charset="0"/>
              <a:buChar char="•"/>
            </a:pPr>
            <a:r>
              <a:rPr lang="sv-SE" dirty="0" smtClean="0">
                <a:solidFill>
                  <a:schemeClr val="bg1"/>
                </a:solidFill>
              </a:rPr>
              <a:t>Bygg tillståndslöst</a:t>
            </a:r>
          </a:p>
          <a:p>
            <a:pPr>
              <a:buFont typeface="Arial" pitchFamily="34" charset="0"/>
              <a:buChar char="•"/>
            </a:pPr>
            <a:r>
              <a:rPr lang="sv-SE" dirty="0" smtClean="0">
                <a:solidFill>
                  <a:schemeClr val="bg1"/>
                </a:solidFill>
              </a:rPr>
              <a:t>Hantera resurser smart</a:t>
            </a:r>
          </a:p>
          <a:p>
            <a:pPr>
              <a:buFont typeface="Arial" pitchFamily="34" charset="0"/>
              <a:buChar char="•"/>
            </a:pPr>
            <a:r>
              <a:rPr lang="sv-SE" dirty="0" smtClean="0">
                <a:solidFill>
                  <a:schemeClr val="bg1"/>
                </a:solidFill>
              </a:rPr>
              <a:t>Designa för att tjänster går </a:t>
            </a:r>
            <a:r>
              <a:rPr lang="sv-SE" dirty="0">
                <a:solidFill>
                  <a:schemeClr val="bg1"/>
                </a:solidFill>
              </a:rPr>
              <a:t>ner </a:t>
            </a:r>
            <a:r>
              <a:rPr lang="sv-SE" dirty="0" smtClean="0">
                <a:solidFill>
                  <a:schemeClr val="bg1"/>
                </a:solidFill>
              </a:rPr>
              <a:t>(tänk på apan</a:t>
            </a:r>
            <a:r>
              <a:rPr lang="sv-SE" dirty="0">
                <a:solidFill>
                  <a:schemeClr val="bg1"/>
                </a:solidFill>
              </a:rPr>
              <a:t>!)</a:t>
            </a:r>
            <a:endParaRPr lang="sv-SE" dirty="0" smtClean="0">
              <a:solidFill>
                <a:schemeClr val="bg1"/>
              </a:solidFill>
            </a:endParaRPr>
          </a:p>
          <a:p>
            <a:pPr>
              <a:buFont typeface="Arial" pitchFamily="34" charset="0"/>
              <a:buChar char="•"/>
            </a:pPr>
            <a:r>
              <a:rPr lang="sv-SE" dirty="0" smtClean="0">
                <a:solidFill>
                  <a:schemeClr val="bg1"/>
                </a:solidFill>
              </a:rPr>
              <a:t>Kostnadsanpassa din arkitektur</a:t>
            </a:r>
          </a:p>
          <a:p>
            <a:pPr>
              <a:buFont typeface="Arial" pitchFamily="34" charset="0"/>
              <a:buChar char="•"/>
            </a:pPr>
            <a:r>
              <a:rPr lang="sv-SE" dirty="0" err="1" smtClean="0">
                <a:solidFill>
                  <a:schemeClr val="bg1"/>
                </a:solidFill>
              </a:rPr>
              <a:t>PaaS</a:t>
            </a:r>
            <a:r>
              <a:rPr lang="sv-SE" dirty="0" smtClean="0">
                <a:solidFill>
                  <a:schemeClr val="bg1"/>
                </a:solidFill>
              </a:rPr>
              <a:t> är byggt för att automatisera</a:t>
            </a:r>
          </a:p>
        </p:txBody>
      </p:sp>
      <p:sp>
        <p:nvSpPr>
          <p:cNvPr id="4" name="Title 1"/>
          <p:cNvSpPr>
            <a:spLocks noGrp="1"/>
          </p:cNvSpPr>
          <p:nvPr>
            <p:ph type="title"/>
          </p:nvPr>
        </p:nvSpPr>
        <p:spPr>
          <a:xfrm>
            <a:off x="457200" y="274638"/>
            <a:ext cx="8229600" cy="1143000"/>
          </a:xfrm>
        </p:spPr>
        <p:txBody>
          <a:bodyPr>
            <a:normAutofit/>
          </a:bodyPr>
          <a:lstStyle/>
          <a:p>
            <a:r>
              <a:rPr lang="en-US" sz="3600" dirty="0" err="1" smtClean="0"/>
              <a:t>Sammanfattning</a:t>
            </a:r>
            <a:endParaRPr lang="en-US" sz="3600" dirty="0"/>
          </a:p>
        </p:txBody>
      </p:sp>
    </p:spTree>
    <p:extLst>
      <p:ext uri="{BB962C8B-B14F-4D97-AF65-F5344CB8AC3E}">
        <p14:creationId xmlns:p14="http://schemas.microsoft.com/office/powerpoint/2010/main" val="1743974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389436" y="587354"/>
            <a:ext cx="8363938" cy="609398"/>
          </a:xfrm>
        </p:spPr>
        <p:txBody>
          <a:bodyPr>
            <a:noAutofit/>
          </a:bodyPr>
          <a:lstStyle/>
          <a:p>
            <a:r>
              <a:rPr lang="sv-SE" sz="5400" dirty="0" smtClean="0">
                <a:solidFill>
                  <a:schemeClr val="bg1"/>
                </a:solidFill>
              </a:rPr>
              <a:t>Tack!</a:t>
            </a:r>
            <a:endParaRPr lang="sv-SE" sz="5400" dirty="0">
              <a:solidFill>
                <a:schemeClr val="bg1"/>
              </a:solidFill>
            </a:endParaRPr>
          </a:p>
        </p:txBody>
      </p:sp>
      <p:sp>
        <p:nvSpPr>
          <p:cNvPr id="3" name="Platshållare för text 2"/>
          <p:cNvSpPr>
            <a:spLocks noGrp="1"/>
          </p:cNvSpPr>
          <p:nvPr>
            <p:ph type="body" sz="quarter" idx="10"/>
          </p:nvPr>
        </p:nvSpPr>
        <p:spPr>
          <a:xfrm>
            <a:off x="0" y="2060848"/>
            <a:ext cx="9144000" cy="1428083"/>
          </a:xfrm>
        </p:spPr>
        <p:txBody>
          <a:bodyPr>
            <a:noAutofit/>
          </a:bodyPr>
          <a:lstStyle/>
          <a:p>
            <a:pPr marL="0" indent="0" algn="ctr">
              <a:buNone/>
            </a:pPr>
            <a:r>
              <a:rPr lang="sv-SE" sz="3200" dirty="0" smtClean="0">
                <a:solidFill>
                  <a:schemeClr val="bg1"/>
                </a:solidFill>
              </a:rPr>
              <a:t>robert.folkesson@activesolution.se</a:t>
            </a:r>
            <a:br>
              <a:rPr lang="sv-SE" sz="3200" dirty="0" smtClean="0">
                <a:solidFill>
                  <a:schemeClr val="bg1"/>
                </a:solidFill>
              </a:rPr>
            </a:br>
            <a:r>
              <a:rPr lang="sv-SE" sz="3200" dirty="0" err="1" smtClean="0">
                <a:solidFill>
                  <a:schemeClr val="bg1"/>
                </a:solidFill>
              </a:rPr>
              <a:t>twitter</a:t>
            </a:r>
            <a:r>
              <a:rPr lang="sv-SE" sz="3200" dirty="0" smtClean="0">
                <a:solidFill>
                  <a:schemeClr val="bg1"/>
                </a:solidFill>
              </a:rPr>
              <a:t>: @</a:t>
            </a:r>
            <a:r>
              <a:rPr lang="sv-SE" sz="3200" dirty="0" err="1" smtClean="0">
                <a:solidFill>
                  <a:schemeClr val="bg1"/>
                </a:solidFill>
              </a:rPr>
              <a:t>rfolkes</a:t>
            </a:r>
            <a:r>
              <a:rPr lang="sv-SE" sz="3200" dirty="0" smtClean="0">
                <a:solidFill>
                  <a:schemeClr val="bg1"/>
                </a:solidFill>
              </a:rPr>
              <a:t/>
            </a:r>
            <a:br>
              <a:rPr lang="sv-SE" sz="3200" dirty="0" smtClean="0">
                <a:solidFill>
                  <a:schemeClr val="bg1"/>
                </a:solidFill>
              </a:rPr>
            </a:br>
            <a:r>
              <a:rPr lang="sv-SE" sz="3200" dirty="0" smtClean="0">
                <a:solidFill>
                  <a:schemeClr val="bg1"/>
                </a:solidFill>
              </a:rPr>
              <a:t>blogg: www.robertfolkesson.se</a:t>
            </a:r>
            <a:br>
              <a:rPr lang="sv-SE" sz="3200" dirty="0" smtClean="0">
                <a:solidFill>
                  <a:schemeClr val="bg1"/>
                </a:solidFill>
              </a:rPr>
            </a:br>
            <a:r>
              <a:rPr lang="sv-SE" sz="3200" dirty="0" smtClean="0">
                <a:solidFill>
                  <a:schemeClr val="bg1"/>
                </a:solidFill>
              </a:rPr>
              <a:t/>
            </a:r>
            <a:br>
              <a:rPr lang="sv-SE" sz="3200" dirty="0" smtClean="0">
                <a:solidFill>
                  <a:schemeClr val="bg1"/>
                </a:solidFill>
              </a:rPr>
            </a:br>
            <a:endParaRPr lang="sv-SE" sz="3200" dirty="0">
              <a:solidFill>
                <a:schemeClr val="bg1"/>
              </a:solidFill>
            </a:endParaRPr>
          </a:p>
        </p:txBody>
      </p:sp>
      <p:sp>
        <p:nvSpPr>
          <p:cNvPr id="4" name="Platshållare för text 2"/>
          <p:cNvSpPr txBox="1">
            <a:spLocks/>
          </p:cNvSpPr>
          <p:nvPr/>
        </p:nvSpPr>
        <p:spPr>
          <a:xfrm>
            <a:off x="0" y="4005064"/>
            <a:ext cx="9144000" cy="142808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2"/>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sv-SE" sz="3200" dirty="0">
                <a:solidFill>
                  <a:schemeClr val="bg1"/>
                </a:solidFill>
              </a:rPr>
              <a:t>c</a:t>
            </a:r>
            <a:r>
              <a:rPr lang="sv-SE" sz="3200" dirty="0" smtClean="0">
                <a:solidFill>
                  <a:schemeClr val="bg1"/>
                </a:solidFill>
              </a:rPr>
              <a:t>hris.klug@activesolution.se</a:t>
            </a:r>
            <a:br>
              <a:rPr lang="sv-SE" sz="3200" dirty="0" smtClean="0">
                <a:solidFill>
                  <a:schemeClr val="bg1"/>
                </a:solidFill>
              </a:rPr>
            </a:br>
            <a:r>
              <a:rPr lang="sv-SE" sz="3200" dirty="0" err="1" smtClean="0">
                <a:solidFill>
                  <a:schemeClr val="bg1"/>
                </a:solidFill>
              </a:rPr>
              <a:t>twitter</a:t>
            </a:r>
            <a:r>
              <a:rPr lang="sv-SE" sz="3200" dirty="0" smtClean="0">
                <a:solidFill>
                  <a:schemeClr val="bg1"/>
                </a:solidFill>
              </a:rPr>
              <a:t>: @</a:t>
            </a:r>
            <a:r>
              <a:rPr lang="sv-SE" sz="3200" dirty="0" err="1" smtClean="0">
                <a:solidFill>
                  <a:schemeClr val="bg1"/>
                </a:solidFill>
              </a:rPr>
              <a:t>zerokoll</a:t>
            </a:r>
            <a:r>
              <a:rPr lang="sv-SE" sz="3200" dirty="0" smtClean="0">
                <a:solidFill>
                  <a:schemeClr val="bg1"/>
                </a:solidFill>
              </a:rPr>
              <a:t/>
            </a:r>
            <a:br>
              <a:rPr lang="sv-SE" sz="3200" dirty="0" smtClean="0">
                <a:solidFill>
                  <a:schemeClr val="bg1"/>
                </a:solidFill>
              </a:rPr>
            </a:br>
            <a:r>
              <a:rPr lang="sv-SE" sz="3200" dirty="0" smtClean="0">
                <a:solidFill>
                  <a:schemeClr val="bg1"/>
                </a:solidFill>
              </a:rPr>
              <a:t>blogg</a:t>
            </a:r>
            <a:r>
              <a:rPr lang="sv-SE" sz="3200" dirty="0">
                <a:solidFill>
                  <a:schemeClr val="bg1"/>
                </a:solidFill>
              </a:rPr>
              <a:t>: </a:t>
            </a:r>
            <a:r>
              <a:rPr lang="sv-SE" sz="3200" dirty="0" smtClean="0">
                <a:solidFill>
                  <a:schemeClr val="bg1"/>
                </a:solidFill>
              </a:rPr>
              <a:t>chris.59north.com/</a:t>
            </a:r>
            <a:br>
              <a:rPr lang="sv-SE" sz="3200" dirty="0" smtClean="0">
                <a:solidFill>
                  <a:schemeClr val="bg1"/>
                </a:solidFill>
              </a:rPr>
            </a:br>
            <a:r>
              <a:rPr lang="sv-SE" sz="3200" dirty="0" smtClean="0">
                <a:solidFill>
                  <a:schemeClr val="bg1"/>
                </a:solidFill>
              </a:rPr>
              <a:t/>
            </a:r>
            <a:br>
              <a:rPr lang="sv-SE" sz="3200" dirty="0" smtClean="0">
                <a:solidFill>
                  <a:schemeClr val="bg1"/>
                </a:solidFill>
              </a:rPr>
            </a:br>
            <a:endParaRPr lang="sv-SE" sz="3200" dirty="0">
              <a:solidFill>
                <a:schemeClr val="bg1"/>
              </a:solidFill>
            </a:endParaRPr>
          </a:p>
        </p:txBody>
      </p:sp>
    </p:spTree>
    <p:extLst>
      <p:ext uri="{BB962C8B-B14F-4D97-AF65-F5344CB8AC3E}">
        <p14:creationId xmlns:p14="http://schemas.microsoft.com/office/powerpoint/2010/main" val="25921353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Rektangel med rundade hörn 1"/>
          <p:cNvSpPr/>
          <p:nvPr/>
        </p:nvSpPr>
        <p:spPr>
          <a:xfrm>
            <a:off x="1115616" y="548680"/>
            <a:ext cx="2442479" cy="100204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dirty="0" smtClean="0"/>
              <a:t>Cloud </a:t>
            </a:r>
            <a:r>
              <a:rPr lang="sv-SE" dirty="0" err="1" smtClean="0"/>
              <a:t>Provider</a:t>
            </a:r>
            <a:endParaRPr lang="sv-SE" dirty="0"/>
          </a:p>
        </p:txBody>
      </p:sp>
      <p:sp>
        <p:nvSpPr>
          <p:cNvPr id="3" name="Rektangel med rundade hörn 2"/>
          <p:cNvSpPr/>
          <p:nvPr/>
        </p:nvSpPr>
        <p:spPr>
          <a:xfrm>
            <a:off x="1425303" y="1370283"/>
            <a:ext cx="1823103"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dirty="0" smtClean="0"/>
              <a:t>Cloud </a:t>
            </a:r>
            <a:r>
              <a:rPr lang="sv-SE" dirty="0" err="1" smtClean="0"/>
              <a:t>Computing</a:t>
            </a:r>
            <a:endParaRPr lang="sv-SE" dirty="0"/>
          </a:p>
        </p:txBody>
      </p:sp>
      <p:cxnSp>
        <p:nvCxnSpPr>
          <p:cNvPr id="5" name="Rak pil 4"/>
          <p:cNvCxnSpPr/>
          <p:nvPr/>
        </p:nvCxnSpPr>
        <p:spPr>
          <a:xfrm>
            <a:off x="1835696" y="2306387"/>
            <a:ext cx="108012" cy="4532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6" name="Rektangel med rundade hörn 5"/>
          <p:cNvSpPr/>
          <p:nvPr/>
        </p:nvSpPr>
        <p:spPr>
          <a:xfrm>
            <a:off x="1733647" y="2758453"/>
            <a:ext cx="1823103"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sv-SE" dirty="0" smtClean="0"/>
              <a:t>Cloud</a:t>
            </a:r>
          </a:p>
          <a:p>
            <a:pPr algn="ctr"/>
            <a:r>
              <a:rPr lang="sv-SE" dirty="0" smtClean="0"/>
              <a:t>Service</a:t>
            </a:r>
            <a:endParaRPr lang="sv-SE" dirty="0"/>
          </a:p>
        </p:txBody>
      </p:sp>
      <p:sp>
        <p:nvSpPr>
          <p:cNvPr id="8" name="Moln 7"/>
          <p:cNvSpPr/>
          <p:nvPr/>
        </p:nvSpPr>
        <p:spPr>
          <a:xfrm>
            <a:off x="837498" y="3909735"/>
            <a:ext cx="2910361" cy="12961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p:cNvSpPr txBox="1"/>
          <p:nvPr/>
        </p:nvSpPr>
        <p:spPr>
          <a:xfrm>
            <a:off x="3760911" y="680369"/>
            <a:ext cx="2554802" cy="369332"/>
          </a:xfrm>
          <a:prstGeom prst="rect">
            <a:avLst/>
          </a:prstGeom>
          <a:noFill/>
        </p:spPr>
        <p:txBody>
          <a:bodyPr wrap="none" rtlCol="0">
            <a:spAutoFit/>
          </a:bodyPr>
          <a:lstStyle/>
          <a:p>
            <a:r>
              <a:rPr lang="sv-SE" dirty="0" smtClean="0">
                <a:solidFill>
                  <a:schemeClr val="bg1"/>
                </a:solidFill>
                <a:latin typeface="Interstate Light" pitchFamily="50" charset="0"/>
              </a:rPr>
              <a:t>Microsoft, Amazon etc</a:t>
            </a:r>
            <a:r>
              <a:rPr lang="sv-SE" dirty="0" smtClean="0">
                <a:latin typeface="Interstate Light" pitchFamily="50" charset="0"/>
              </a:rPr>
              <a:t>.</a:t>
            </a:r>
            <a:endParaRPr lang="sv-SE" dirty="0">
              <a:latin typeface="Interstate Light" pitchFamily="50" charset="0"/>
            </a:endParaRPr>
          </a:p>
        </p:txBody>
      </p:sp>
      <p:pic>
        <p:nvPicPr>
          <p:cNvPr id="10" name="Picture 94" descr="iMac new Apple"/>
          <p:cNvPicPr>
            <a:picLocks noChangeAspect="1" noChangeArrowheads="1"/>
          </p:cNvPicPr>
          <p:nvPr/>
        </p:nvPicPr>
        <p:blipFill>
          <a:blip r:embed="rId3" cstate="print"/>
          <a:srcRect/>
          <a:stretch>
            <a:fillRect/>
          </a:stretch>
        </p:blipFill>
        <p:spPr bwMode="auto">
          <a:xfrm>
            <a:off x="2068485" y="5296512"/>
            <a:ext cx="1065213" cy="1066800"/>
          </a:xfrm>
          <a:prstGeom prst="rect">
            <a:avLst/>
          </a:prstGeom>
          <a:noFill/>
        </p:spPr>
      </p:pic>
      <p:pic>
        <p:nvPicPr>
          <p:cNvPr id="11" name="Picture 40" descr="user blue"/>
          <p:cNvPicPr>
            <a:picLocks noChangeAspect="1" noChangeArrowheads="1"/>
          </p:cNvPicPr>
          <p:nvPr/>
        </p:nvPicPr>
        <p:blipFill>
          <a:blip r:embed="rId4" cstate="print"/>
          <a:srcRect/>
          <a:stretch>
            <a:fillRect/>
          </a:stretch>
        </p:blipFill>
        <p:spPr bwMode="auto">
          <a:xfrm>
            <a:off x="1604776" y="5505389"/>
            <a:ext cx="677863" cy="914400"/>
          </a:xfrm>
          <a:prstGeom prst="rect">
            <a:avLst/>
          </a:prstGeom>
          <a:noFill/>
        </p:spPr>
      </p:pic>
      <p:sp>
        <p:nvSpPr>
          <p:cNvPr id="12" name="Rektangel 11"/>
          <p:cNvSpPr/>
          <p:nvPr/>
        </p:nvSpPr>
        <p:spPr>
          <a:xfrm>
            <a:off x="4158208" y="1370283"/>
            <a:ext cx="4572000" cy="1477328"/>
          </a:xfrm>
          <a:prstGeom prst="rect">
            <a:avLst/>
          </a:prstGeom>
        </p:spPr>
        <p:txBody>
          <a:bodyPr>
            <a:spAutoFit/>
          </a:bodyPr>
          <a:lstStyle/>
          <a:p>
            <a:r>
              <a:rPr lang="sv-SE" b="1" dirty="0">
                <a:solidFill>
                  <a:schemeClr val="bg1"/>
                </a:solidFill>
              </a:rPr>
              <a:t>Termen </a:t>
            </a:r>
            <a:r>
              <a:rPr lang="sv-SE" b="1" i="1" dirty="0">
                <a:solidFill>
                  <a:schemeClr val="bg1"/>
                </a:solidFill>
              </a:rPr>
              <a:t>Cloud </a:t>
            </a:r>
            <a:r>
              <a:rPr lang="sv-SE" b="1" i="1" dirty="0" err="1">
                <a:solidFill>
                  <a:schemeClr val="bg1"/>
                </a:solidFill>
              </a:rPr>
              <a:t>Computing</a:t>
            </a:r>
            <a:r>
              <a:rPr lang="sv-SE" b="1" i="1" dirty="0">
                <a:solidFill>
                  <a:schemeClr val="bg1"/>
                </a:solidFill>
              </a:rPr>
              <a:t> </a:t>
            </a:r>
            <a:r>
              <a:rPr lang="sv-SE" b="1" dirty="0">
                <a:solidFill>
                  <a:schemeClr val="bg1"/>
                </a:solidFill>
              </a:rPr>
              <a:t>relaterar både till applikationer som levereras som tjänster över Internet och till den hårdvara och systemmjukvara som tillhandahåller dessa tjänster</a:t>
            </a:r>
            <a:r>
              <a:rPr lang="sv-SE" b="1" dirty="0" smtClean="0">
                <a:solidFill>
                  <a:schemeClr val="bg1"/>
                </a:solidFill>
              </a:rPr>
              <a:t>. (IASA)</a:t>
            </a:r>
            <a:endParaRPr lang="sv-SE" dirty="0">
              <a:solidFill>
                <a:schemeClr val="bg1"/>
              </a:solidFill>
            </a:endParaRPr>
          </a:p>
        </p:txBody>
      </p:sp>
      <p:sp>
        <p:nvSpPr>
          <p:cNvPr id="13" name="Rektangel 12"/>
          <p:cNvSpPr/>
          <p:nvPr/>
        </p:nvSpPr>
        <p:spPr>
          <a:xfrm>
            <a:off x="4158208" y="2967335"/>
            <a:ext cx="4572000" cy="3046988"/>
          </a:xfrm>
          <a:prstGeom prst="rect">
            <a:avLst/>
          </a:prstGeom>
        </p:spPr>
        <p:txBody>
          <a:bodyPr>
            <a:spAutoFit/>
          </a:bodyPr>
          <a:lstStyle/>
          <a:p>
            <a:r>
              <a:rPr lang="sv-SE" sz="3200" b="1" i="1" dirty="0" smtClean="0">
                <a:solidFill>
                  <a:schemeClr val="bg1"/>
                </a:solidFill>
              </a:rPr>
              <a:t>… Cloud </a:t>
            </a:r>
            <a:r>
              <a:rPr lang="sv-SE" sz="3200" b="1" i="1" dirty="0" err="1">
                <a:solidFill>
                  <a:schemeClr val="bg1"/>
                </a:solidFill>
              </a:rPr>
              <a:t>Computing</a:t>
            </a:r>
            <a:r>
              <a:rPr lang="sv-SE" sz="3200" b="1" dirty="0">
                <a:solidFill>
                  <a:schemeClr val="bg1"/>
                </a:solidFill>
              </a:rPr>
              <a:t> karaktäriseras av två viktiga egenskaper; </a:t>
            </a:r>
            <a:r>
              <a:rPr lang="sv-SE" sz="3200" b="1" dirty="0">
                <a:solidFill>
                  <a:schemeClr val="accent3"/>
                </a:solidFill>
              </a:rPr>
              <a:t>upplevt oändliga resurser </a:t>
            </a:r>
            <a:r>
              <a:rPr lang="sv-SE" sz="3200" b="1" dirty="0">
                <a:solidFill>
                  <a:schemeClr val="bg1"/>
                </a:solidFill>
              </a:rPr>
              <a:t>och </a:t>
            </a:r>
            <a:r>
              <a:rPr lang="sv-SE" sz="3200" b="1" dirty="0">
                <a:solidFill>
                  <a:schemeClr val="accent3"/>
                </a:solidFill>
              </a:rPr>
              <a:t>betalning per resursförbrukning</a:t>
            </a:r>
            <a:r>
              <a:rPr lang="sv-SE" sz="3200" b="1" dirty="0">
                <a:solidFill>
                  <a:schemeClr val="bg1"/>
                </a:solidFill>
              </a:rPr>
              <a:t>.</a:t>
            </a:r>
            <a:endParaRPr lang="sv-SE" sz="3200" dirty="0">
              <a:solidFill>
                <a:schemeClr val="bg1"/>
              </a:solidFill>
            </a:endParaRPr>
          </a:p>
        </p:txBody>
      </p:sp>
    </p:spTree>
    <p:extLst>
      <p:ext uri="{BB962C8B-B14F-4D97-AF65-F5344CB8AC3E}">
        <p14:creationId xmlns:p14="http://schemas.microsoft.com/office/powerpoint/2010/main" val="44022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8" grpId="0" animBg="1"/>
      <p:bldP spid="9"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2"/>
          <p:cNvGrpSpPr/>
          <p:nvPr/>
        </p:nvGrpSpPr>
        <p:grpSpPr>
          <a:xfrm>
            <a:off x="578227" y="601771"/>
            <a:ext cx="2790596" cy="3732014"/>
            <a:chOff x="2354811" y="1421618"/>
            <a:chExt cx="2790596" cy="3732014"/>
          </a:xfrm>
          <a:effectLst>
            <a:outerShdw blurRad="63500" sx="102000" sy="102000" algn="ctr" rotWithShape="0">
              <a:prstClr val="black">
                <a:alpha val="40000"/>
              </a:prstClr>
            </a:outerShdw>
          </a:effectLst>
        </p:grpSpPr>
        <p:pic>
          <p:nvPicPr>
            <p:cNvPr id="3074" name="Picture 2" descr="http://images.easyelementsextra.com/paper/normal/lined-white-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25244">
              <a:off x="2354811" y="1442483"/>
              <a:ext cx="2720271" cy="37111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ruta 1"/>
            <p:cNvSpPr txBox="1"/>
            <p:nvPr/>
          </p:nvSpPr>
          <p:spPr>
            <a:xfrm rot="963268">
              <a:off x="2925724" y="1421618"/>
              <a:ext cx="2199053" cy="369332"/>
            </a:xfrm>
            <a:prstGeom prst="rect">
              <a:avLst/>
            </a:prstGeom>
            <a:noFill/>
          </p:spPr>
          <p:txBody>
            <a:bodyPr wrap="square" rtlCol="0">
              <a:spAutoFit/>
            </a:bodyPr>
            <a:lstStyle/>
            <a:p>
              <a:r>
                <a:rPr lang="sv-SE" b="1" dirty="0" err="1" smtClean="0">
                  <a:latin typeface="Lindsey" pitchFamily="66" charset="0"/>
                </a:rPr>
                <a:t>IaaS</a:t>
              </a:r>
              <a:r>
                <a:rPr lang="sv-SE" b="1" dirty="0" smtClean="0">
                  <a:latin typeface="Lindsey" pitchFamily="66" charset="0"/>
                </a:rPr>
                <a:t> To-Do List</a:t>
              </a:r>
              <a:endParaRPr lang="sv-SE" b="1" dirty="0">
                <a:latin typeface="Lindsey" pitchFamily="66" charset="0"/>
              </a:endParaRPr>
            </a:p>
          </p:txBody>
        </p:sp>
        <p:sp>
          <p:nvSpPr>
            <p:cNvPr id="4" name="textruta 3"/>
            <p:cNvSpPr txBox="1"/>
            <p:nvPr/>
          </p:nvSpPr>
          <p:spPr>
            <a:xfrm rot="885530">
              <a:off x="2747267" y="2000686"/>
              <a:ext cx="2398140" cy="338554"/>
            </a:xfrm>
            <a:prstGeom prst="rect">
              <a:avLst/>
            </a:prstGeom>
            <a:noFill/>
          </p:spPr>
          <p:txBody>
            <a:bodyPr wrap="square" rtlCol="0">
              <a:spAutoFit/>
            </a:bodyPr>
            <a:lstStyle/>
            <a:p>
              <a:r>
                <a:rPr lang="sv-SE" sz="1600" b="1" strike="sngStrike" dirty="0" smtClean="0">
                  <a:latin typeface="Lindsey" pitchFamily="66" charset="0"/>
                </a:rPr>
                <a:t>Get </a:t>
              </a:r>
              <a:r>
                <a:rPr lang="sv-SE" sz="1600" b="1" strike="sngStrike" dirty="0" err="1" smtClean="0">
                  <a:latin typeface="Lindsey" pitchFamily="66" charset="0"/>
                </a:rPr>
                <a:t>IaaS</a:t>
              </a:r>
              <a:r>
                <a:rPr lang="sv-SE" sz="1600" b="1" strike="sngStrike" dirty="0" smtClean="0">
                  <a:latin typeface="Lindsey" pitchFamily="66" charset="0"/>
                </a:rPr>
                <a:t> Service </a:t>
              </a:r>
              <a:r>
                <a:rPr lang="sv-SE" sz="1600" b="1" strike="sngStrike" dirty="0" err="1" smtClean="0">
                  <a:latin typeface="Lindsey" pitchFamily="66" charset="0"/>
                </a:rPr>
                <a:t>Acount</a:t>
              </a:r>
              <a:endParaRPr lang="sv-SE" sz="1600" b="1" strike="sngStrike" dirty="0">
                <a:latin typeface="Lindsey" pitchFamily="66" charset="0"/>
              </a:endParaRPr>
            </a:p>
          </p:txBody>
        </p:sp>
        <p:sp>
          <p:nvSpPr>
            <p:cNvPr id="5" name="textruta 4"/>
            <p:cNvSpPr txBox="1"/>
            <p:nvPr/>
          </p:nvSpPr>
          <p:spPr>
            <a:xfrm rot="885530">
              <a:off x="2631345" y="2375063"/>
              <a:ext cx="2398140" cy="338554"/>
            </a:xfrm>
            <a:prstGeom prst="rect">
              <a:avLst/>
            </a:prstGeom>
            <a:noFill/>
          </p:spPr>
          <p:txBody>
            <a:bodyPr wrap="square" rtlCol="0">
              <a:spAutoFit/>
            </a:bodyPr>
            <a:lstStyle/>
            <a:p>
              <a:r>
                <a:rPr lang="sv-SE" sz="1600" b="1" dirty="0" smtClean="0">
                  <a:latin typeface="Lindsey" pitchFamily="66" charset="0"/>
                </a:rPr>
                <a:t>Set </a:t>
              </a:r>
              <a:r>
                <a:rPr lang="sv-SE" sz="1600" b="1" dirty="0" err="1" smtClean="0">
                  <a:latin typeface="Lindsey" pitchFamily="66" charset="0"/>
                </a:rPr>
                <a:t>up</a:t>
              </a:r>
              <a:r>
                <a:rPr lang="sv-SE" sz="1600" b="1" dirty="0" smtClean="0">
                  <a:latin typeface="Lindsey" pitchFamily="66" charset="0"/>
                </a:rPr>
                <a:t> a </a:t>
              </a:r>
              <a:r>
                <a:rPr lang="sv-SE" sz="1600" b="1" dirty="0" err="1" smtClean="0">
                  <a:latin typeface="Lindsey" pitchFamily="66" charset="0"/>
                </a:rPr>
                <a:t>couple</a:t>
              </a:r>
              <a:r>
                <a:rPr lang="sv-SE" sz="1600" b="1" dirty="0" smtClean="0">
                  <a:latin typeface="Lindsey" pitchFamily="66" charset="0"/>
                </a:rPr>
                <a:t> </a:t>
              </a:r>
              <a:r>
                <a:rPr lang="sv-SE" sz="1600" b="1" dirty="0" err="1" smtClean="0">
                  <a:latin typeface="Lindsey" pitchFamily="66" charset="0"/>
                </a:rPr>
                <a:t>of</a:t>
              </a:r>
              <a:r>
                <a:rPr lang="sv-SE" sz="1600" b="1" dirty="0" smtClean="0">
                  <a:latin typeface="Lindsey" pitchFamily="66" charset="0"/>
                </a:rPr>
                <a:t> VMs</a:t>
              </a:r>
              <a:endParaRPr lang="sv-SE" sz="1600" b="1" dirty="0">
                <a:latin typeface="Lindsey" pitchFamily="66" charset="0"/>
              </a:endParaRPr>
            </a:p>
          </p:txBody>
        </p:sp>
        <p:sp>
          <p:nvSpPr>
            <p:cNvPr id="6" name="textruta 5"/>
            <p:cNvSpPr txBox="1"/>
            <p:nvPr/>
          </p:nvSpPr>
          <p:spPr>
            <a:xfrm rot="963268">
              <a:off x="2940823" y="1421618"/>
              <a:ext cx="2199053" cy="369332"/>
            </a:xfrm>
            <a:prstGeom prst="rect">
              <a:avLst/>
            </a:prstGeom>
            <a:noFill/>
          </p:spPr>
          <p:txBody>
            <a:bodyPr wrap="square" rtlCol="0">
              <a:spAutoFit/>
            </a:bodyPr>
            <a:lstStyle/>
            <a:p>
              <a:r>
                <a:rPr lang="sv-SE" b="1" dirty="0" err="1" smtClean="0">
                  <a:latin typeface="Lindsey" pitchFamily="66" charset="0"/>
                </a:rPr>
                <a:t>IaaS</a:t>
              </a:r>
              <a:r>
                <a:rPr lang="sv-SE" b="1" dirty="0" smtClean="0">
                  <a:latin typeface="Lindsey" pitchFamily="66" charset="0"/>
                </a:rPr>
                <a:t> To-Do List</a:t>
              </a:r>
              <a:endParaRPr lang="sv-SE" b="1" dirty="0">
                <a:latin typeface="Lindsey" pitchFamily="66" charset="0"/>
              </a:endParaRPr>
            </a:p>
          </p:txBody>
        </p:sp>
      </p:grpSp>
      <p:grpSp>
        <p:nvGrpSpPr>
          <p:cNvPr id="8" name="Grupp 7"/>
          <p:cNvGrpSpPr/>
          <p:nvPr/>
        </p:nvGrpSpPr>
        <p:grpSpPr>
          <a:xfrm rot="20324472">
            <a:off x="3145557" y="2181007"/>
            <a:ext cx="2916940" cy="3733132"/>
            <a:chOff x="2354811" y="1420500"/>
            <a:chExt cx="2916940" cy="3733132"/>
          </a:xfrm>
        </p:grpSpPr>
        <p:pic>
          <p:nvPicPr>
            <p:cNvPr id="9" name="Picture 2" descr="http://images.easyelementsextra.com/paper/normal/lined-white-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25244">
              <a:off x="2354811" y="1442483"/>
              <a:ext cx="2720271" cy="371114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textruta 9"/>
            <p:cNvSpPr txBox="1"/>
            <p:nvPr/>
          </p:nvSpPr>
          <p:spPr>
            <a:xfrm rot="963268">
              <a:off x="2925724" y="1421618"/>
              <a:ext cx="2199053" cy="369332"/>
            </a:xfrm>
            <a:prstGeom prst="rect">
              <a:avLst/>
            </a:prstGeom>
            <a:noFill/>
          </p:spPr>
          <p:txBody>
            <a:bodyPr wrap="square" rtlCol="0">
              <a:spAutoFit/>
            </a:bodyPr>
            <a:lstStyle/>
            <a:p>
              <a:r>
                <a:rPr lang="sv-SE" b="1" dirty="0" err="1">
                  <a:latin typeface="Lindsey" pitchFamily="66" charset="0"/>
                </a:rPr>
                <a:t>P</a:t>
              </a:r>
              <a:r>
                <a:rPr lang="sv-SE" b="1" dirty="0" err="1" smtClean="0">
                  <a:latin typeface="Lindsey" pitchFamily="66" charset="0"/>
                </a:rPr>
                <a:t>aaS</a:t>
              </a:r>
              <a:r>
                <a:rPr lang="sv-SE" b="1" dirty="0" smtClean="0">
                  <a:latin typeface="Lindsey" pitchFamily="66" charset="0"/>
                </a:rPr>
                <a:t> To-Do List</a:t>
              </a:r>
              <a:endParaRPr lang="sv-SE" b="1" dirty="0">
                <a:latin typeface="Lindsey" pitchFamily="66" charset="0"/>
              </a:endParaRPr>
            </a:p>
          </p:txBody>
        </p:sp>
        <p:sp>
          <p:nvSpPr>
            <p:cNvPr id="11" name="textruta 10"/>
            <p:cNvSpPr txBox="1"/>
            <p:nvPr/>
          </p:nvSpPr>
          <p:spPr>
            <a:xfrm rot="1041118">
              <a:off x="2873611" y="1962868"/>
              <a:ext cx="2398140" cy="338554"/>
            </a:xfrm>
            <a:prstGeom prst="rect">
              <a:avLst/>
            </a:prstGeom>
            <a:noFill/>
          </p:spPr>
          <p:txBody>
            <a:bodyPr wrap="square" rtlCol="0">
              <a:spAutoFit/>
            </a:bodyPr>
            <a:lstStyle/>
            <a:p>
              <a:r>
                <a:rPr lang="sv-SE" sz="1600" b="1" strike="sngStrike" dirty="0" smtClean="0">
                  <a:latin typeface="Lindsey" pitchFamily="66" charset="0"/>
                </a:rPr>
                <a:t>Get </a:t>
              </a:r>
              <a:r>
                <a:rPr lang="sv-SE" sz="1600" b="1" strike="sngStrike" dirty="0" err="1">
                  <a:latin typeface="Lindsey" pitchFamily="66" charset="0"/>
                </a:rPr>
                <a:t>P</a:t>
              </a:r>
              <a:r>
                <a:rPr lang="sv-SE" sz="1600" b="1" strike="sngStrike" dirty="0" err="1" smtClean="0">
                  <a:latin typeface="Lindsey" pitchFamily="66" charset="0"/>
                </a:rPr>
                <a:t>aaS</a:t>
              </a:r>
              <a:r>
                <a:rPr lang="sv-SE" sz="1600" b="1" strike="sngStrike" dirty="0" smtClean="0">
                  <a:latin typeface="Lindsey" pitchFamily="66" charset="0"/>
                </a:rPr>
                <a:t> Service </a:t>
              </a:r>
              <a:r>
                <a:rPr lang="sv-SE" sz="1600" b="1" strike="sngStrike" dirty="0" err="1" smtClean="0">
                  <a:latin typeface="Lindsey" pitchFamily="66" charset="0"/>
                </a:rPr>
                <a:t>Acount</a:t>
              </a:r>
              <a:endParaRPr lang="sv-SE" sz="1600" b="1" strike="sngStrike" dirty="0">
                <a:latin typeface="Lindsey" pitchFamily="66" charset="0"/>
              </a:endParaRPr>
            </a:p>
          </p:txBody>
        </p:sp>
        <p:sp>
          <p:nvSpPr>
            <p:cNvPr id="12" name="textruta 11"/>
            <p:cNvSpPr txBox="1"/>
            <p:nvPr/>
          </p:nvSpPr>
          <p:spPr>
            <a:xfrm rot="1041118">
              <a:off x="2723143" y="2426036"/>
              <a:ext cx="2398140" cy="338554"/>
            </a:xfrm>
            <a:prstGeom prst="rect">
              <a:avLst/>
            </a:prstGeom>
            <a:noFill/>
          </p:spPr>
          <p:txBody>
            <a:bodyPr wrap="square" rtlCol="0">
              <a:spAutoFit/>
            </a:bodyPr>
            <a:lstStyle/>
            <a:p>
              <a:r>
                <a:rPr lang="sv-SE" sz="1600" b="1" dirty="0" err="1" smtClean="0">
                  <a:latin typeface="Lindsey" pitchFamily="66" charset="0"/>
                </a:rPr>
                <a:t>Build</a:t>
              </a:r>
              <a:r>
                <a:rPr lang="sv-SE" sz="1600" b="1" dirty="0" smtClean="0">
                  <a:latin typeface="Lindsey" pitchFamily="66" charset="0"/>
                </a:rPr>
                <a:t> a </a:t>
              </a:r>
              <a:r>
                <a:rPr lang="sv-SE" sz="1600" b="1" dirty="0" err="1" smtClean="0">
                  <a:latin typeface="Lindsey" pitchFamily="66" charset="0"/>
                </a:rPr>
                <a:t>couple</a:t>
              </a:r>
              <a:r>
                <a:rPr lang="sv-SE" sz="1600" b="1" dirty="0" smtClean="0">
                  <a:latin typeface="Lindsey" pitchFamily="66" charset="0"/>
                </a:rPr>
                <a:t> </a:t>
              </a:r>
              <a:r>
                <a:rPr lang="sv-SE" sz="1600" b="1" dirty="0" err="1" smtClean="0">
                  <a:latin typeface="Lindsey" pitchFamily="66" charset="0"/>
                </a:rPr>
                <a:t>of</a:t>
              </a:r>
              <a:r>
                <a:rPr lang="sv-SE" sz="1600" b="1" dirty="0" smtClean="0">
                  <a:latin typeface="Lindsey" pitchFamily="66" charset="0"/>
                </a:rPr>
                <a:t> </a:t>
              </a:r>
              <a:r>
                <a:rPr lang="sv-SE" sz="1600" b="1" dirty="0" err="1" smtClean="0">
                  <a:latin typeface="Lindsey" pitchFamily="66" charset="0"/>
                </a:rPr>
                <a:t>apps</a:t>
              </a:r>
              <a:endParaRPr lang="sv-SE" sz="1600" b="1" dirty="0">
                <a:latin typeface="Lindsey" pitchFamily="66" charset="0"/>
              </a:endParaRPr>
            </a:p>
          </p:txBody>
        </p:sp>
        <p:sp>
          <p:nvSpPr>
            <p:cNvPr id="13" name="textruta 12"/>
            <p:cNvSpPr txBox="1"/>
            <p:nvPr/>
          </p:nvSpPr>
          <p:spPr>
            <a:xfrm rot="963268">
              <a:off x="2917653" y="1420500"/>
              <a:ext cx="2199053" cy="369332"/>
            </a:xfrm>
            <a:prstGeom prst="rect">
              <a:avLst/>
            </a:prstGeom>
            <a:noFill/>
          </p:spPr>
          <p:txBody>
            <a:bodyPr wrap="square" rtlCol="0">
              <a:spAutoFit/>
            </a:bodyPr>
            <a:lstStyle/>
            <a:p>
              <a:r>
                <a:rPr lang="sv-SE" b="1" dirty="0" err="1" smtClean="0">
                  <a:latin typeface="Lindsey" pitchFamily="66" charset="0"/>
                </a:rPr>
                <a:t>PaaS</a:t>
              </a:r>
              <a:r>
                <a:rPr lang="sv-SE" b="1" dirty="0" smtClean="0">
                  <a:latin typeface="Lindsey" pitchFamily="66" charset="0"/>
                </a:rPr>
                <a:t> To-Do List</a:t>
              </a:r>
              <a:endParaRPr lang="sv-SE" b="1" dirty="0">
                <a:latin typeface="Lindsey" pitchFamily="66" charset="0"/>
              </a:endParaRPr>
            </a:p>
          </p:txBody>
        </p:sp>
      </p:grpSp>
      <p:grpSp>
        <p:nvGrpSpPr>
          <p:cNvPr id="14" name="Grupp 13"/>
          <p:cNvGrpSpPr/>
          <p:nvPr/>
        </p:nvGrpSpPr>
        <p:grpSpPr>
          <a:xfrm rot="20626744">
            <a:off x="5899603" y="1089070"/>
            <a:ext cx="2916940" cy="3732014"/>
            <a:chOff x="2354811" y="1421618"/>
            <a:chExt cx="2916940" cy="3732014"/>
          </a:xfrm>
        </p:grpSpPr>
        <p:pic>
          <p:nvPicPr>
            <p:cNvPr id="15" name="Picture 2" descr="http://images.easyelementsextra.com/paper/normal/lined-white-pap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25244">
              <a:off x="2354811" y="1442483"/>
              <a:ext cx="2720271" cy="371114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ruta 15"/>
            <p:cNvSpPr txBox="1"/>
            <p:nvPr/>
          </p:nvSpPr>
          <p:spPr>
            <a:xfrm rot="963268">
              <a:off x="2925724" y="1421618"/>
              <a:ext cx="2199053" cy="369332"/>
            </a:xfrm>
            <a:prstGeom prst="rect">
              <a:avLst/>
            </a:prstGeom>
            <a:noFill/>
          </p:spPr>
          <p:txBody>
            <a:bodyPr wrap="square" rtlCol="0">
              <a:spAutoFit/>
            </a:bodyPr>
            <a:lstStyle/>
            <a:p>
              <a:r>
                <a:rPr lang="sv-SE" b="1" dirty="0" err="1" smtClean="0">
                  <a:latin typeface="Lindsey" pitchFamily="66" charset="0"/>
                </a:rPr>
                <a:t>SaaS</a:t>
              </a:r>
              <a:r>
                <a:rPr lang="sv-SE" b="1" dirty="0" smtClean="0">
                  <a:latin typeface="Lindsey" pitchFamily="66" charset="0"/>
                </a:rPr>
                <a:t> To-Do List</a:t>
              </a:r>
              <a:endParaRPr lang="sv-SE" b="1" dirty="0">
                <a:latin typeface="Lindsey" pitchFamily="66" charset="0"/>
              </a:endParaRPr>
            </a:p>
          </p:txBody>
        </p:sp>
        <p:sp>
          <p:nvSpPr>
            <p:cNvPr id="17" name="textruta 16"/>
            <p:cNvSpPr txBox="1"/>
            <p:nvPr/>
          </p:nvSpPr>
          <p:spPr>
            <a:xfrm rot="1191269">
              <a:off x="2873611" y="1962868"/>
              <a:ext cx="2398140" cy="338554"/>
            </a:xfrm>
            <a:prstGeom prst="rect">
              <a:avLst/>
            </a:prstGeom>
            <a:noFill/>
          </p:spPr>
          <p:txBody>
            <a:bodyPr wrap="square" rtlCol="0">
              <a:spAutoFit/>
            </a:bodyPr>
            <a:lstStyle/>
            <a:p>
              <a:r>
                <a:rPr lang="sv-SE" sz="1600" b="1" strike="sngStrike" dirty="0" smtClean="0">
                  <a:latin typeface="Lindsey" pitchFamily="66" charset="0"/>
                </a:rPr>
                <a:t>Get </a:t>
              </a:r>
              <a:r>
                <a:rPr lang="sv-SE" sz="1600" b="1" strike="sngStrike" dirty="0" err="1" smtClean="0">
                  <a:latin typeface="Lindsey" pitchFamily="66" charset="0"/>
                </a:rPr>
                <a:t>SaaS</a:t>
              </a:r>
              <a:r>
                <a:rPr lang="sv-SE" sz="1600" b="1" strike="sngStrike" dirty="0" smtClean="0">
                  <a:latin typeface="Lindsey" pitchFamily="66" charset="0"/>
                </a:rPr>
                <a:t> Service </a:t>
              </a:r>
              <a:r>
                <a:rPr lang="sv-SE" sz="1600" b="1" strike="sngStrike" dirty="0" err="1" smtClean="0">
                  <a:latin typeface="Lindsey" pitchFamily="66" charset="0"/>
                </a:rPr>
                <a:t>Acount</a:t>
              </a:r>
              <a:endParaRPr lang="sv-SE" sz="1600" b="1" strike="sngStrike" dirty="0">
                <a:latin typeface="Lindsey" pitchFamily="66" charset="0"/>
              </a:endParaRPr>
            </a:p>
          </p:txBody>
        </p:sp>
        <p:sp>
          <p:nvSpPr>
            <p:cNvPr id="18" name="textruta 17"/>
            <p:cNvSpPr txBox="1"/>
            <p:nvPr/>
          </p:nvSpPr>
          <p:spPr>
            <a:xfrm rot="973256">
              <a:off x="2639891" y="2465980"/>
              <a:ext cx="2398140" cy="830997"/>
            </a:xfrm>
            <a:prstGeom prst="rect">
              <a:avLst/>
            </a:prstGeom>
            <a:noFill/>
          </p:spPr>
          <p:txBody>
            <a:bodyPr wrap="square" rtlCol="0">
              <a:spAutoFit/>
            </a:bodyPr>
            <a:lstStyle/>
            <a:p>
              <a:r>
                <a:rPr lang="sv-SE" sz="1600" b="1" dirty="0" err="1" smtClean="0">
                  <a:latin typeface="Lindsey" pitchFamily="66" charset="0"/>
                </a:rPr>
                <a:t>Find</a:t>
              </a:r>
              <a:r>
                <a:rPr lang="sv-SE" sz="1600" b="1" dirty="0" smtClean="0">
                  <a:latin typeface="Lindsey" pitchFamily="66" charset="0"/>
                </a:rPr>
                <a:t> </a:t>
              </a:r>
              <a:r>
                <a:rPr lang="sv-SE" sz="1600" b="1" dirty="0" err="1" smtClean="0">
                  <a:latin typeface="Lindsey" pitchFamily="66" charset="0"/>
                </a:rPr>
                <a:t>some</a:t>
              </a:r>
              <a:r>
                <a:rPr lang="sv-SE" sz="1600" b="1" dirty="0" smtClean="0">
                  <a:latin typeface="Lindsey" pitchFamily="66" charset="0"/>
                </a:rPr>
                <a:t> </a:t>
              </a:r>
              <a:r>
                <a:rPr lang="sv-SE" sz="1600" b="1" dirty="0" err="1" smtClean="0">
                  <a:latin typeface="Lindsey" pitchFamily="66" charset="0"/>
                </a:rPr>
                <a:t>customers</a:t>
              </a:r>
              <a:r>
                <a:rPr lang="sv-SE" sz="1600" b="1" dirty="0" smtClean="0">
                  <a:latin typeface="Lindsey" pitchFamily="66" charset="0"/>
                </a:rPr>
                <a:t> or </a:t>
              </a:r>
              <a:r>
                <a:rPr lang="sv-SE" sz="1600" b="1" dirty="0" err="1" smtClean="0">
                  <a:latin typeface="Lindsey" pitchFamily="66" charset="0"/>
                </a:rPr>
                <a:t>friends</a:t>
              </a:r>
              <a:r>
                <a:rPr lang="sv-SE" sz="1600" b="1" dirty="0" smtClean="0">
                  <a:latin typeface="Lindsey" pitchFamily="66" charset="0"/>
                </a:rPr>
                <a:t> </a:t>
              </a:r>
              <a:r>
                <a:rPr lang="sv-SE" sz="1600" b="1" dirty="0" err="1" smtClean="0">
                  <a:latin typeface="Lindsey" pitchFamily="66" charset="0"/>
                </a:rPr>
                <a:t>that</a:t>
              </a:r>
              <a:r>
                <a:rPr lang="sv-SE" sz="1600" b="1" dirty="0" smtClean="0">
                  <a:latin typeface="Lindsey" pitchFamily="66" charset="0"/>
                </a:rPr>
                <a:t> </a:t>
              </a:r>
              <a:r>
                <a:rPr lang="sv-SE" sz="1600" b="1" dirty="0" err="1" smtClean="0">
                  <a:latin typeface="Lindsey" pitchFamily="66" charset="0"/>
                </a:rPr>
                <a:t>wants</a:t>
              </a:r>
              <a:r>
                <a:rPr lang="sv-SE" sz="1600" b="1" dirty="0" smtClean="0">
                  <a:latin typeface="Lindsey" pitchFamily="66" charset="0"/>
                </a:rPr>
                <a:t> </a:t>
              </a:r>
              <a:r>
                <a:rPr lang="sv-SE" sz="1600" b="1" dirty="0" err="1" smtClean="0">
                  <a:latin typeface="Lindsey" pitchFamily="66" charset="0"/>
                </a:rPr>
                <a:t>to</a:t>
              </a:r>
              <a:r>
                <a:rPr lang="sv-SE" sz="1600" b="1" dirty="0" smtClean="0">
                  <a:latin typeface="Lindsey" pitchFamily="66" charset="0"/>
                </a:rPr>
                <a:t> </a:t>
              </a:r>
              <a:r>
                <a:rPr lang="sv-SE" sz="1600" b="1" dirty="0" err="1" smtClean="0">
                  <a:latin typeface="Lindsey" pitchFamily="66" charset="0"/>
                </a:rPr>
                <a:t>use</a:t>
              </a:r>
              <a:r>
                <a:rPr lang="sv-SE" sz="1600" b="1" dirty="0" smtClean="0">
                  <a:latin typeface="Lindsey" pitchFamily="66" charset="0"/>
                </a:rPr>
                <a:t> it</a:t>
              </a:r>
              <a:endParaRPr lang="sv-SE" sz="1600" b="1" dirty="0">
                <a:latin typeface="Lindsey" pitchFamily="66" charset="0"/>
              </a:endParaRPr>
            </a:p>
          </p:txBody>
        </p:sp>
        <p:sp>
          <p:nvSpPr>
            <p:cNvPr id="19" name="textruta 18"/>
            <p:cNvSpPr txBox="1"/>
            <p:nvPr/>
          </p:nvSpPr>
          <p:spPr>
            <a:xfrm rot="963268">
              <a:off x="2915792" y="1426902"/>
              <a:ext cx="2199053" cy="369332"/>
            </a:xfrm>
            <a:prstGeom prst="rect">
              <a:avLst/>
            </a:prstGeom>
            <a:noFill/>
          </p:spPr>
          <p:txBody>
            <a:bodyPr wrap="square" rtlCol="0">
              <a:spAutoFit/>
            </a:bodyPr>
            <a:lstStyle/>
            <a:p>
              <a:r>
                <a:rPr lang="sv-SE" b="1" dirty="0" err="1" smtClean="0">
                  <a:latin typeface="Lindsey" pitchFamily="66" charset="0"/>
                </a:rPr>
                <a:t>SaaS</a:t>
              </a:r>
              <a:r>
                <a:rPr lang="sv-SE" b="1" dirty="0" smtClean="0">
                  <a:latin typeface="Lindsey" pitchFamily="66" charset="0"/>
                </a:rPr>
                <a:t> To-Do List</a:t>
              </a:r>
              <a:endParaRPr lang="sv-SE" b="1" dirty="0">
                <a:latin typeface="Lindsey" pitchFamily="66" charset="0"/>
              </a:endParaRPr>
            </a:p>
          </p:txBody>
        </p:sp>
      </p:grpSp>
      <p:sp>
        <p:nvSpPr>
          <p:cNvPr id="7" name="textruta 6"/>
          <p:cNvSpPr txBox="1"/>
          <p:nvPr/>
        </p:nvSpPr>
        <p:spPr>
          <a:xfrm rot="1015187">
            <a:off x="263185" y="4279986"/>
            <a:ext cx="1944216" cy="369332"/>
          </a:xfrm>
          <a:prstGeom prst="rect">
            <a:avLst/>
          </a:prstGeom>
          <a:noFill/>
        </p:spPr>
        <p:txBody>
          <a:bodyPr wrap="square" rtlCol="0">
            <a:spAutoFit/>
          </a:bodyPr>
          <a:lstStyle/>
          <a:p>
            <a:pPr algn="ctr"/>
            <a:r>
              <a:rPr lang="sv-SE" dirty="0" err="1" smtClean="0">
                <a:latin typeface="Interstate Light" pitchFamily="50" charset="0"/>
              </a:rPr>
              <a:t>IaaS</a:t>
            </a:r>
            <a:r>
              <a:rPr lang="sv-SE" dirty="0" smtClean="0">
                <a:latin typeface="Interstate Light" pitchFamily="50" charset="0"/>
              </a:rPr>
              <a:t> – BYO VMs</a:t>
            </a:r>
            <a:endParaRPr lang="sv-SE" dirty="0">
              <a:latin typeface="Interstate Light" pitchFamily="50" charset="0"/>
            </a:endParaRPr>
          </a:p>
        </p:txBody>
      </p:sp>
      <p:sp>
        <p:nvSpPr>
          <p:cNvPr id="21" name="textruta 20"/>
          <p:cNvSpPr txBox="1"/>
          <p:nvPr/>
        </p:nvSpPr>
        <p:spPr>
          <a:xfrm rot="21350827">
            <a:off x="3794504" y="6008179"/>
            <a:ext cx="1944216" cy="369332"/>
          </a:xfrm>
          <a:prstGeom prst="rect">
            <a:avLst/>
          </a:prstGeom>
          <a:noFill/>
        </p:spPr>
        <p:txBody>
          <a:bodyPr wrap="square" rtlCol="0">
            <a:spAutoFit/>
          </a:bodyPr>
          <a:lstStyle/>
          <a:p>
            <a:pPr algn="ctr"/>
            <a:r>
              <a:rPr lang="sv-SE" dirty="0" err="1">
                <a:latin typeface="Interstate Light" pitchFamily="50" charset="0"/>
              </a:rPr>
              <a:t>P</a:t>
            </a:r>
            <a:r>
              <a:rPr lang="sv-SE" dirty="0" err="1" smtClean="0">
                <a:latin typeface="Interstate Light" pitchFamily="50" charset="0"/>
              </a:rPr>
              <a:t>aaS</a:t>
            </a:r>
            <a:r>
              <a:rPr lang="sv-SE" dirty="0" smtClean="0">
                <a:latin typeface="Interstate Light" pitchFamily="50" charset="0"/>
              </a:rPr>
              <a:t> – BYO </a:t>
            </a:r>
            <a:r>
              <a:rPr lang="sv-SE" dirty="0" err="1" smtClean="0">
                <a:latin typeface="Interstate Light" pitchFamily="50" charset="0"/>
              </a:rPr>
              <a:t>apps</a:t>
            </a:r>
            <a:endParaRPr lang="sv-SE" dirty="0">
              <a:latin typeface="Interstate Light" pitchFamily="50" charset="0"/>
            </a:endParaRPr>
          </a:p>
        </p:txBody>
      </p:sp>
      <p:sp>
        <p:nvSpPr>
          <p:cNvPr id="22" name="textruta 21"/>
          <p:cNvSpPr txBox="1"/>
          <p:nvPr/>
        </p:nvSpPr>
        <p:spPr>
          <a:xfrm>
            <a:off x="6121498" y="4931876"/>
            <a:ext cx="2338934" cy="369332"/>
          </a:xfrm>
          <a:prstGeom prst="rect">
            <a:avLst/>
          </a:prstGeom>
          <a:noFill/>
        </p:spPr>
        <p:txBody>
          <a:bodyPr wrap="square" rtlCol="0">
            <a:spAutoFit/>
          </a:bodyPr>
          <a:lstStyle/>
          <a:p>
            <a:pPr algn="ctr"/>
            <a:r>
              <a:rPr lang="sv-SE" dirty="0" err="1" smtClean="0">
                <a:latin typeface="Interstate Light" pitchFamily="50" charset="0"/>
              </a:rPr>
              <a:t>SaaS</a:t>
            </a:r>
            <a:r>
              <a:rPr lang="sv-SE" dirty="0" smtClean="0">
                <a:latin typeface="Interstate Light" pitchFamily="50" charset="0"/>
              </a:rPr>
              <a:t> – BYO </a:t>
            </a:r>
            <a:r>
              <a:rPr lang="sv-SE" dirty="0" err="1" smtClean="0">
                <a:latin typeface="Interstate Light" pitchFamily="50" charset="0"/>
              </a:rPr>
              <a:t>users</a:t>
            </a:r>
            <a:endParaRPr lang="sv-SE" dirty="0">
              <a:latin typeface="Interstate Light" pitchFamily="50" charset="0"/>
            </a:endParaRPr>
          </a:p>
        </p:txBody>
      </p:sp>
    </p:spTree>
    <p:extLst>
      <p:ext uri="{BB962C8B-B14F-4D97-AF65-F5344CB8AC3E}">
        <p14:creationId xmlns:p14="http://schemas.microsoft.com/office/powerpoint/2010/main" val="2587023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err="1" smtClean="0"/>
              <a:t>Olika</a:t>
            </a:r>
            <a:r>
              <a:rPr lang="en-US" sz="3600" dirty="0" smtClean="0"/>
              <a:t> </a:t>
            </a:r>
            <a:r>
              <a:rPr lang="en-US" sz="3600" dirty="0" err="1" smtClean="0"/>
              <a:t>typer</a:t>
            </a:r>
            <a:r>
              <a:rPr lang="en-US" sz="3600" dirty="0" smtClean="0"/>
              <a:t> </a:t>
            </a:r>
            <a:r>
              <a:rPr lang="en-US" sz="3600" dirty="0" err="1" smtClean="0"/>
              <a:t>av</a:t>
            </a:r>
            <a:r>
              <a:rPr lang="en-US" sz="3600" dirty="0" smtClean="0"/>
              <a:t> </a:t>
            </a:r>
            <a:r>
              <a:rPr lang="en-US" sz="3600" dirty="0" err="1" smtClean="0"/>
              <a:t>molntjänster</a:t>
            </a:r>
            <a:endParaRPr lang="en-US" sz="3600" dirty="0"/>
          </a:p>
        </p:txBody>
      </p:sp>
      <p:sp>
        <p:nvSpPr>
          <p:cNvPr id="62" name="Rounded Rectangle 61"/>
          <p:cNvSpPr/>
          <p:nvPr/>
        </p:nvSpPr>
        <p:spPr>
          <a:xfrm>
            <a:off x="543176" y="1295403"/>
            <a:ext cx="1647667" cy="685801"/>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err="1" smtClean="0">
                <a:solidFill>
                  <a:schemeClr val="tx2"/>
                </a:solidFill>
                <a:latin typeface="Segoe UI" pitchFamily="34" charset="0"/>
                <a:ea typeface="Segoe UI" pitchFamily="34" charset="0"/>
                <a:cs typeface="Segoe UI" pitchFamily="34" charset="0"/>
              </a:rPr>
              <a:t>Traditionell</a:t>
            </a:r>
            <a:r>
              <a:rPr lang="en-US" sz="1300" dirty="0" smtClean="0">
                <a:solidFill>
                  <a:schemeClr val="tx2"/>
                </a:solidFill>
                <a:latin typeface="Segoe UI" pitchFamily="34" charset="0"/>
                <a:ea typeface="Segoe UI" pitchFamily="34" charset="0"/>
                <a:cs typeface="Segoe UI" pitchFamily="34" charset="0"/>
              </a:rPr>
              <a:t/>
            </a:r>
            <a:br>
              <a:rPr lang="en-US" sz="1300" dirty="0" smtClean="0">
                <a:solidFill>
                  <a:schemeClr val="tx2"/>
                </a:solidFill>
                <a:latin typeface="Segoe UI" pitchFamily="34" charset="0"/>
                <a:ea typeface="Segoe UI" pitchFamily="34" charset="0"/>
                <a:cs typeface="Segoe UI" pitchFamily="34" charset="0"/>
              </a:rPr>
            </a:br>
            <a:r>
              <a:rPr lang="en-US" sz="1300" dirty="0" smtClean="0">
                <a:solidFill>
                  <a:schemeClr val="tx2"/>
                </a:solidFill>
                <a:latin typeface="Segoe UI" pitchFamily="34" charset="0"/>
                <a:ea typeface="Segoe UI" pitchFamily="34" charset="0"/>
                <a:cs typeface="Segoe UI" pitchFamily="34" charset="0"/>
              </a:rPr>
              <a:t>(On-Premises)</a:t>
            </a:r>
          </a:p>
        </p:txBody>
      </p:sp>
      <p:sp>
        <p:nvSpPr>
          <p:cNvPr id="63" name="Rounded Rectangle 62"/>
          <p:cNvSpPr/>
          <p:nvPr/>
        </p:nvSpPr>
        <p:spPr>
          <a:xfrm>
            <a:off x="2486651" y="1295400"/>
            <a:ext cx="1905000" cy="6858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tx2"/>
                </a:solidFill>
                <a:latin typeface="Segoe UI" pitchFamily="34" charset="0"/>
                <a:ea typeface="Segoe UI" pitchFamily="34" charset="0"/>
                <a:cs typeface="Segoe UI" pitchFamily="34" charset="0"/>
              </a:rPr>
              <a:t>Infrastructure</a:t>
            </a:r>
            <a:endParaRPr lang="en-US" sz="1600" dirty="0" smtClean="0">
              <a:solidFill>
                <a:schemeClr val="tx2"/>
              </a:solidFill>
              <a:latin typeface="Segoe UI" pitchFamily="34" charset="0"/>
              <a:ea typeface="Segoe UI" pitchFamily="34" charset="0"/>
              <a:cs typeface="Segoe UI" pitchFamily="34" charset="0"/>
            </a:endParaRPr>
          </a:p>
          <a:p>
            <a:pPr algn="ctr"/>
            <a:r>
              <a:rPr lang="en-US" sz="1400" dirty="0" smtClean="0">
                <a:solidFill>
                  <a:schemeClr val="tx2"/>
                </a:solidFill>
                <a:latin typeface="Segoe UI" pitchFamily="34" charset="0"/>
                <a:ea typeface="Segoe UI" pitchFamily="34" charset="0"/>
                <a:cs typeface="Segoe UI" pitchFamily="34" charset="0"/>
              </a:rPr>
              <a:t>(as a Service)</a:t>
            </a:r>
          </a:p>
        </p:txBody>
      </p:sp>
      <p:sp>
        <p:nvSpPr>
          <p:cNvPr id="64" name="Rounded Rectangle 63"/>
          <p:cNvSpPr/>
          <p:nvPr/>
        </p:nvSpPr>
        <p:spPr>
          <a:xfrm>
            <a:off x="4905941" y="1295399"/>
            <a:ext cx="1371600" cy="6858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tx2"/>
                </a:solidFill>
                <a:latin typeface="Segoe UI" pitchFamily="34" charset="0"/>
                <a:ea typeface="Segoe UI" pitchFamily="34" charset="0"/>
                <a:cs typeface="Segoe UI" pitchFamily="34" charset="0"/>
              </a:rPr>
              <a:t>Platform</a:t>
            </a:r>
            <a:endParaRPr lang="en-US" sz="1400" dirty="0" smtClean="0">
              <a:solidFill>
                <a:schemeClr val="tx2"/>
              </a:solidFill>
              <a:latin typeface="Segoe UI" pitchFamily="34" charset="0"/>
              <a:ea typeface="Segoe UI" pitchFamily="34" charset="0"/>
              <a:cs typeface="Segoe UI" pitchFamily="34" charset="0"/>
            </a:endParaRPr>
          </a:p>
          <a:p>
            <a:pPr algn="ctr"/>
            <a:r>
              <a:rPr lang="en-US" sz="1400" dirty="0" smtClean="0">
                <a:solidFill>
                  <a:schemeClr val="tx2"/>
                </a:solidFill>
                <a:latin typeface="Segoe UI" pitchFamily="34" charset="0"/>
                <a:ea typeface="Segoe UI" pitchFamily="34" charset="0"/>
                <a:cs typeface="Segoe UI" pitchFamily="34" charset="0"/>
              </a:rPr>
              <a:t>(as a Service)</a:t>
            </a:r>
          </a:p>
        </p:txBody>
      </p:sp>
      <p:grpSp>
        <p:nvGrpSpPr>
          <p:cNvPr id="65" name="Group 64"/>
          <p:cNvGrpSpPr/>
          <p:nvPr/>
        </p:nvGrpSpPr>
        <p:grpSpPr>
          <a:xfrm>
            <a:off x="552602" y="2076450"/>
            <a:ext cx="1638240" cy="4019550"/>
            <a:chOff x="637640" y="2381250"/>
            <a:chExt cx="1371600" cy="4019550"/>
          </a:xfrm>
        </p:grpSpPr>
        <p:sp>
          <p:nvSpPr>
            <p:cNvPr id="66" name="Rounded Rectangle 65"/>
            <p:cNvSpPr/>
            <p:nvPr/>
          </p:nvSpPr>
          <p:spPr>
            <a:xfrm>
              <a:off x="637640" y="5564983"/>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Storage</a:t>
              </a:r>
            </a:p>
          </p:txBody>
        </p:sp>
        <p:sp>
          <p:nvSpPr>
            <p:cNvPr id="67" name="Rounded Rectangle 66"/>
            <p:cNvSpPr/>
            <p:nvPr/>
          </p:nvSpPr>
          <p:spPr>
            <a:xfrm>
              <a:off x="637640" y="5110164"/>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Servers</a:t>
              </a:r>
            </a:p>
          </p:txBody>
        </p:sp>
        <p:sp>
          <p:nvSpPr>
            <p:cNvPr id="68" name="Rounded Rectangle 67"/>
            <p:cNvSpPr/>
            <p:nvPr/>
          </p:nvSpPr>
          <p:spPr>
            <a:xfrm>
              <a:off x="637640" y="6019800"/>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Networking</a:t>
              </a:r>
            </a:p>
          </p:txBody>
        </p:sp>
        <p:sp>
          <p:nvSpPr>
            <p:cNvPr id="69" name="Rounded Rectangle 68"/>
            <p:cNvSpPr/>
            <p:nvPr/>
          </p:nvSpPr>
          <p:spPr>
            <a:xfrm>
              <a:off x="637640" y="4200526"/>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O/S</a:t>
              </a:r>
            </a:p>
          </p:txBody>
        </p:sp>
        <p:sp>
          <p:nvSpPr>
            <p:cNvPr id="70" name="Rounded Rectangle 69"/>
            <p:cNvSpPr/>
            <p:nvPr/>
          </p:nvSpPr>
          <p:spPr>
            <a:xfrm>
              <a:off x="637640" y="3745707"/>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Middleware</a:t>
              </a:r>
            </a:p>
          </p:txBody>
        </p:sp>
        <p:sp>
          <p:nvSpPr>
            <p:cNvPr id="71" name="Rounded Rectangle 70"/>
            <p:cNvSpPr/>
            <p:nvPr/>
          </p:nvSpPr>
          <p:spPr>
            <a:xfrm>
              <a:off x="637640" y="4655345"/>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Virtualization</a:t>
              </a:r>
            </a:p>
          </p:txBody>
        </p:sp>
        <p:sp>
          <p:nvSpPr>
            <p:cNvPr id="72" name="Rounded Rectangle 71"/>
            <p:cNvSpPr/>
            <p:nvPr/>
          </p:nvSpPr>
          <p:spPr>
            <a:xfrm>
              <a:off x="637640" y="2836069"/>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Data</a:t>
              </a:r>
            </a:p>
          </p:txBody>
        </p:sp>
        <p:sp>
          <p:nvSpPr>
            <p:cNvPr id="73" name="Rounded Rectangle 72"/>
            <p:cNvSpPr/>
            <p:nvPr/>
          </p:nvSpPr>
          <p:spPr>
            <a:xfrm>
              <a:off x="637640" y="2381250"/>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Applications</a:t>
              </a:r>
            </a:p>
          </p:txBody>
        </p:sp>
        <p:sp>
          <p:nvSpPr>
            <p:cNvPr id="74" name="Rounded Rectangle 73"/>
            <p:cNvSpPr/>
            <p:nvPr/>
          </p:nvSpPr>
          <p:spPr>
            <a:xfrm>
              <a:off x="637640" y="3290888"/>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Runtime</a:t>
              </a:r>
            </a:p>
          </p:txBody>
        </p:sp>
      </p:grpSp>
      <p:grpSp>
        <p:nvGrpSpPr>
          <p:cNvPr id="75" name="Group 74"/>
          <p:cNvGrpSpPr/>
          <p:nvPr/>
        </p:nvGrpSpPr>
        <p:grpSpPr>
          <a:xfrm>
            <a:off x="2620061" y="2076450"/>
            <a:ext cx="1638240" cy="4019550"/>
            <a:chOff x="2705100" y="2381250"/>
            <a:chExt cx="1371600" cy="4019550"/>
          </a:xfrm>
        </p:grpSpPr>
        <p:sp>
          <p:nvSpPr>
            <p:cNvPr id="76" name="Rounded Rectangle 75"/>
            <p:cNvSpPr/>
            <p:nvPr/>
          </p:nvSpPr>
          <p:spPr>
            <a:xfrm>
              <a:off x="2705100" y="5564983"/>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Storage</a:t>
              </a:r>
            </a:p>
          </p:txBody>
        </p:sp>
        <p:sp>
          <p:nvSpPr>
            <p:cNvPr id="77" name="Rounded Rectangle 76"/>
            <p:cNvSpPr/>
            <p:nvPr/>
          </p:nvSpPr>
          <p:spPr>
            <a:xfrm>
              <a:off x="2705100" y="5110164"/>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Servers</a:t>
              </a:r>
            </a:p>
          </p:txBody>
        </p:sp>
        <p:sp>
          <p:nvSpPr>
            <p:cNvPr id="78" name="Rounded Rectangle 77"/>
            <p:cNvSpPr/>
            <p:nvPr/>
          </p:nvSpPr>
          <p:spPr>
            <a:xfrm>
              <a:off x="2705100" y="6019800"/>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Networking</a:t>
              </a:r>
            </a:p>
          </p:txBody>
        </p:sp>
        <p:sp>
          <p:nvSpPr>
            <p:cNvPr id="79" name="Rounded Rectangle 78"/>
            <p:cNvSpPr/>
            <p:nvPr/>
          </p:nvSpPr>
          <p:spPr>
            <a:xfrm>
              <a:off x="2705100" y="4200526"/>
              <a:ext cx="1371600" cy="381000"/>
            </a:xfrm>
            <a:prstGeom prst="roundRect">
              <a:avLst/>
            </a:prstGeom>
            <a:gradFill flip="none" rotWithShape="1">
              <a:gsLst>
                <a:gs pos="25000">
                  <a:schemeClr val="accent1"/>
                </a:gs>
                <a:gs pos="85000">
                  <a:schemeClr val="tx2"/>
                </a:gs>
              </a:gsLst>
              <a:lin ang="5400000" scaled="1"/>
              <a:tileRect/>
            </a:gradFill>
            <a:ln/>
          </p:spPr>
          <p:style>
            <a:lnRef idx="1">
              <a:schemeClr val="accent1"/>
            </a:lnRef>
            <a:fillRef idx="3">
              <a:schemeClr val="accent1"/>
            </a:fillRef>
            <a:effectRef idx="2">
              <a:schemeClr val="accent1"/>
            </a:effectRef>
            <a:fontRef idx="minor">
              <a:schemeClr val="lt1"/>
            </a:fontRef>
          </p:style>
          <p:txBody>
            <a:bodyPr rtlCol="0" anchor="t" anchorCtr="0"/>
            <a:lstStyle/>
            <a:p>
              <a:pPr algn="ctr" defTabSz="914400"/>
              <a:r>
                <a:rPr lang="en-US" sz="1400" dirty="0">
                  <a:solidFill>
                    <a:schemeClr val="lt1"/>
                  </a:solidFill>
                  <a:latin typeface="Segoe UI" pitchFamily="34" charset="0"/>
                  <a:ea typeface="Segoe UI" pitchFamily="34" charset="0"/>
                  <a:cs typeface="Segoe UI" pitchFamily="34" charset="0"/>
                </a:rPr>
                <a:t>O/S</a:t>
              </a:r>
            </a:p>
          </p:txBody>
        </p:sp>
        <p:sp>
          <p:nvSpPr>
            <p:cNvPr id="80" name="Rounded Rectangle 79"/>
            <p:cNvSpPr/>
            <p:nvPr/>
          </p:nvSpPr>
          <p:spPr>
            <a:xfrm>
              <a:off x="2705100" y="3745707"/>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Middleware</a:t>
              </a:r>
            </a:p>
          </p:txBody>
        </p:sp>
        <p:sp>
          <p:nvSpPr>
            <p:cNvPr id="81" name="Rounded Rectangle 80"/>
            <p:cNvSpPr/>
            <p:nvPr/>
          </p:nvSpPr>
          <p:spPr>
            <a:xfrm>
              <a:off x="2705100" y="4655345"/>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Virtualization</a:t>
              </a:r>
            </a:p>
          </p:txBody>
        </p:sp>
        <p:sp>
          <p:nvSpPr>
            <p:cNvPr id="82" name="Rounded Rectangle 81"/>
            <p:cNvSpPr/>
            <p:nvPr/>
          </p:nvSpPr>
          <p:spPr>
            <a:xfrm>
              <a:off x="2705100" y="2836069"/>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Data</a:t>
              </a:r>
            </a:p>
          </p:txBody>
        </p:sp>
        <p:sp>
          <p:nvSpPr>
            <p:cNvPr id="83" name="Rounded Rectangle 82"/>
            <p:cNvSpPr/>
            <p:nvPr/>
          </p:nvSpPr>
          <p:spPr>
            <a:xfrm>
              <a:off x="2705100" y="2381250"/>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Applications</a:t>
              </a:r>
            </a:p>
          </p:txBody>
        </p:sp>
        <p:sp>
          <p:nvSpPr>
            <p:cNvPr id="84" name="Rounded Rectangle 83"/>
            <p:cNvSpPr/>
            <p:nvPr/>
          </p:nvSpPr>
          <p:spPr>
            <a:xfrm>
              <a:off x="2705100" y="3290888"/>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a:latin typeface="Segoe UI" pitchFamily="34" charset="0"/>
                  <a:ea typeface="Segoe UI" pitchFamily="34" charset="0"/>
                  <a:cs typeface="Segoe UI" pitchFamily="34" charset="0"/>
                </a:rPr>
                <a:t>Runtime</a:t>
              </a:r>
            </a:p>
          </p:txBody>
        </p:sp>
      </p:grpSp>
      <p:sp>
        <p:nvSpPr>
          <p:cNvPr id="85" name="Left Brace 84"/>
          <p:cNvSpPr/>
          <p:nvPr/>
        </p:nvSpPr>
        <p:spPr>
          <a:xfrm>
            <a:off x="405301" y="2076450"/>
            <a:ext cx="137875" cy="4019550"/>
          </a:xfrm>
          <a:prstGeom prst="leftBrace">
            <a:avLst>
              <a:gd name="adj1" fmla="val 0"/>
              <a:gd name="adj2" fmla="val 50000"/>
            </a:avLst>
          </a:prstGeom>
          <a:noFill/>
          <a:ln w="190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Segoe UI" pitchFamily="34" charset="0"/>
              <a:ea typeface="Segoe UI" pitchFamily="34" charset="0"/>
              <a:cs typeface="Segoe UI" pitchFamily="34" charset="0"/>
            </a:endParaRPr>
          </a:p>
        </p:txBody>
      </p:sp>
      <p:sp>
        <p:nvSpPr>
          <p:cNvPr id="86" name="TextBox 52"/>
          <p:cNvSpPr txBox="1"/>
          <p:nvPr/>
        </p:nvSpPr>
        <p:spPr>
          <a:xfrm>
            <a:off x="67434" y="3429000"/>
            <a:ext cx="400110" cy="1358834"/>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smtClean="0">
                <a:solidFill>
                  <a:schemeClr val="bg1"/>
                </a:solidFill>
                <a:latin typeface="Segoe UI" pitchFamily="34" charset="0"/>
                <a:ea typeface="Segoe UI" pitchFamily="34" charset="0"/>
                <a:cs typeface="Segoe UI" pitchFamily="34" charset="0"/>
              </a:rPr>
              <a:t>Vad</a:t>
            </a:r>
            <a:r>
              <a:rPr lang="en-US" sz="1400" dirty="0" smtClean="0">
                <a:solidFill>
                  <a:schemeClr val="bg1"/>
                </a:solidFill>
                <a:latin typeface="Segoe UI" pitchFamily="34" charset="0"/>
                <a:ea typeface="Segoe UI" pitchFamily="34" charset="0"/>
                <a:cs typeface="Segoe UI" pitchFamily="34" charset="0"/>
              </a:rPr>
              <a:t> du </a:t>
            </a:r>
            <a:r>
              <a:rPr lang="en-US" sz="1400" dirty="0" err="1" smtClean="0">
                <a:solidFill>
                  <a:schemeClr val="bg1"/>
                </a:solidFill>
                <a:latin typeface="Segoe UI" pitchFamily="34" charset="0"/>
                <a:ea typeface="Segoe UI" pitchFamily="34" charset="0"/>
                <a:cs typeface="Segoe UI" pitchFamily="34" charset="0"/>
              </a:rPr>
              <a:t>hanterar</a:t>
            </a:r>
            <a:endParaRPr lang="en-US" sz="1400" dirty="0">
              <a:solidFill>
                <a:schemeClr val="bg1"/>
              </a:solidFill>
              <a:latin typeface="Segoe UI" pitchFamily="34" charset="0"/>
              <a:ea typeface="Segoe UI" pitchFamily="34" charset="0"/>
              <a:cs typeface="Segoe UI" pitchFamily="34" charset="0"/>
            </a:endParaRPr>
          </a:p>
        </p:txBody>
      </p:sp>
      <p:sp>
        <p:nvSpPr>
          <p:cNvPr id="87" name="Left Brace 86"/>
          <p:cNvSpPr/>
          <p:nvPr/>
        </p:nvSpPr>
        <p:spPr>
          <a:xfrm flipH="1">
            <a:off x="6420153" y="2981324"/>
            <a:ext cx="209580" cy="3122948"/>
          </a:xfrm>
          <a:prstGeom prst="leftBrace">
            <a:avLst>
              <a:gd name="adj1" fmla="val 0"/>
              <a:gd name="adj2" fmla="val 50000"/>
            </a:avLst>
          </a:prstGeom>
          <a:noFill/>
          <a:ln w="190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Segoe UI" pitchFamily="34" charset="0"/>
              <a:ea typeface="Segoe UI" pitchFamily="34" charset="0"/>
              <a:cs typeface="Segoe UI" pitchFamily="34" charset="0"/>
            </a:endParaRPr>
          </a:p>
        </p:txBody>
      </p:sp>
      <p:sp>
        <p:nvSpPr>
          <p:cNvPr id="88" name="TextBox 54"/>
          <p:cNvSpPr txBox="1"/>
          <p:nvPr/>
        </p:nvSpPr>
        <p:spPr>
          <a:xfrm flipH="1">
            <a:off x="6588224" y="3729435"/>
            <a:ext cx="400110" cy="1859805"/>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smtClean="0">
                <a:solidFill>
                  <a:schemeClr val="bg1"/>
                </a:solidFill>
                <a:latin typeface="Segoe UI" pitchFamily="34" charset="0"/>
                <a:ea typeface="Segoe UI" pitchFamily="34" charset="0"/>
                <a:cs typeface="Segoe UI" pitchFamily="34" charset="0"/>
              </a:rPr>
              <a:t>Hanterat</a:t>
            </a:r>
            <a:r>
              <a:rPr lang="en-US" sz="1400" dirty="0" smtClean="0">
                <a:solidFill>
                  <a:schemeClr val="bg1"/>
                </a:solidFill>
                <a:latin typeface="Segoe UI" pitchFamily="34" charset="0"/>
                <a:ea typeface="Segoe UI" pitchFamily="34" charset="0"/>
                <a:cs typeface="Segoe UI" pitchFamily="34" charset="0"/>
              </a:rPr>
              <a:t> </a:t>
            </a:r>
            <a:r>
              <a:rPr lang="en-US" sz="1400" dirty="0" err="1" smtClean="0">
                <a:solidFill>
                  <a:schemeClr val="bg1"/>
                </a:solidFill>
                <a:latin typeface="Segoe UI" pitchFamily="34" charset="0"/>
                <a:ea typeface="Segoe UI" pitchFamily="34" charset="0"/>
                <a:cs typeface="Segoe UI" pitchFamily="34" charset="0"/>
              </a:rPr>
              <a:t>av</a:t>
            </a:r>
            <a:r>
              <a:rPr lang="en-US" sz="1400" dirty="0" smtClean="0">
                <a:solidFill>
                  <a:schemeClr val="bg1"/>
                </a:solidFill>
                <a:latin typeface="Segoe UI" pitchFamily="34" charset="0"/>
                <a:ea typeface="Segoe UI" pitchFamily="34" charset="0"/>
                <a:cs typeface="Segoe UI" pitchFamily="34" charset="0"/>
              </a:rPr>
              <a:t> </a:t>
            </a:r>
            <a:r>
              <a:rPr lang="en-US" sz="1400" dirty="0" err="1" smtClean="0">
                <a:solidFill>
                  <a:schemeClr val="bg1"/>
                </a:solidFill>
                <a:latin typeface="Segoe UI" pitchFamily="34" charset="0"/>
                <a:ea typeface="Segoe UI" pitchFamily="34" charset="0"/>
                <a:cs typeface="Segoe UI" pitchFamily="34" charset="0"/>
              </a:rPr>
              <a:t>leverantör</a:t>
            </a:r>
            <a:endParaRPr lang="en-US" sz="1400" dirty="0">
              <a:solidFill>
                <a:schemeClr val="bg1"/>
              </a:solidFill>
              <a:latin typeface="Segoe UI" pitchFamily="34" charset="0"/>
              <a:ea typeface="Segoe UI" pitchFamily="34" charset="0"/>
              <a:cs typeface="Segoe UI" pitchFamily="34" charset="0"/>
            </a:endParaRPr>
          </a:p>
        </p:txBody>
      </p:sp>
      <p:sp>
        <p:nvSpPr>
          <p:cNvPr id="89" name="Left Brace 88"/>
          <p:cNvSpPr/>
          <p:nvPr/>
        </p:nvSpPr>
        <p:spPr>
          <a:xfrm flipH="1">
            <a:off x="4262068" y="4104525"/>
            <a:ext cx="234064" cy="1968915"/>
          </a:xfrm>
          <a:prstGeom prst="leftBrace">
            <a:avLst>
              <a:gd name="adj1" fmla="val 0"/>
              <a:gd name="adj2" fmla="val 50000"/>
            </a:avLst>
          </a:prstGeom>
          <a:noFill/>
          <a:ln w="190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Segoe UI" pitchFamily="34" charset="0"/>
              <a:ea typeface="Segoe UI" pitchFamily="34" charset="0"/>
              <a:cs typeface="Segoe UI" pitchFamily="34" charset="0"/>
            </a:endParaRPr>
          </a:p>
        </p:txBody>
      </p:sp>
      <p:sp>
        <p:nvSpPr>
          <p:cNvPr id="90" name="TextBox 56"/>
          <p:cNvSpPr txBox="1"/>
          <p:nvPr/>
        </p:nvSpPr>
        <p:spPr>
          <a:xfrm flipH="1">
            <a:off x="4459922" y="4293096"/>
            <a:ext cx="400110" cy="1887551"/>
          </a:xfrm>
          <a:prstGeom prst="rect">
            <a:avLst/>
          </a:prstGeom>
          <a:noFill/>
        </p:spPr>
        <p:txBody>
          <a:bodyPr vert="eaVert"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smtClean="0">
                <a:solidFill>
                  <a:schemeClr val="bg1"/>
                </a:solidFill>
                <a:latin typeface="Segoe UI" pitchFamily="34" charset="0"/>
                <a:ea typeface="Segoe UI" pitchFamily="34" charset="0"/>
                <a:cs typeface="Segoe UI" pitchFamily="34" charset="0"/>
              </a:rPr>
              <a:t>Hanterat</a:t>
            </a:r>
            <a:r>
              <a:rPr lang="en-US" sz="1400" dirty="0" smtClean="0">
                <a:solidFill>
                  <a:schemeClr val="bg1"/>
                </a:solidFill>
                <a:latin typeface="Segoe UI" pitchFamily="34" charset="0"/>
                <a:ea typeface="Segoe UI" pitchFamily="34" charset="0"/>
                <a:cs typeface="Segoe UI" pitchFamily="34" charset="0"/>
              </a:rPr>
              <a:t> </a:t>
            </a:r>
            <a:r>
              <a:rPr lang="en-US" sz="1400" dirty="0" err="1" smtClean="0">
                <a:solidFill>
                  <a:schemeClr val="bg1"/>
                </a:solidFill>
                <a:latin typeface="Segoe UI" pitchFamily="34" charset="0"/>
                <a:ea typeface="Segoe UI" pitchFamily="34" charset="0"/>
                <a:cs typeface="Segoe UI" pitchFamily="34" charset="0"/>
              </a:rPr>
              <a:t>av</a:t>
            </a:r>
            <a:r>
              <a:rPr lang="en-US" sz="1400" dirty="0" smtClean="0">
                <a:solidFill>
                  <a:schemeClr val="bg1"/>
                </a:solidFill>
                <a:latin typeface="Segoe UI" pitchFamily="34" charset="0"/>
                <a:ea typeface="Segoe UI" pitchFamily="34" charset="0"/>
                <a:cs typeface="Segoe UI" pitchFamily="34" charset="0"/>
              </a:rPr>
              <a:t> </a:t>
            </a:r>
            <a:r>
              <a:rPr lang="en-US" sz="1400" dirty="0" err="1" smtClean="0">
                <a:solidFill>
                  <a:schemeClr val="bg1"/>
                </a:solidFill>
                <a:latin typeface="Segoe UI" pitchFamily="34" charset="0"/>
                <a:ea typeface="Segoe UI" pitchFamily="34" charset="0"/>
                <a:cs typeface="Segoe UI" pitchFamily="34" charset="0"/>
              </a:rPr>
              <a:t>leverantör</a:t>
            </a:r>
            <a:endParaRPr lang="en-US" sz="1400" dirty="0">
              <a:solidFill>
                <a:schemeClr val="bg1"/>
              </a:solidFill>
              <a:latin typeface="Segoe UI" pitchFamily="34" charset="0"/>
              <a:ea typeface="Segoe UI" pitchFamily="34" charset="0"/>
              <a:cs typeface="Segoe UI" pitchFamily="34" charset="0"/>
            </a:endParaRPr>
          </a:p>
        </p:txBody>
      </p:sp>
      <p:sp>
        <p:nvSpPr>
          <p:cNvPr id="91" name="Left Brace 90"/>
          <p:cNvSpPr/>
          <p:nvPr/>
        </p:nvSpPr>
        <p:spPr>
          <a:xfrm>
            <a:off x="2481553" y="2076453"/>
            <a:ext cx="133350" cy="2036539"/>
          </a:xfrm>
          <a:prstGeom prst="leftBrace">
            <a:avLst>
              <a:gd name="adj1" fmla="val 0"/>
              <a:gd name="adj2" fmla="val 50000"/>
            </a:avLst>
          </a:prstGeom>
          <a:noFill/>
          <a:ln w="190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chemeClr val="bg1"/>
              </a:solidFill>
              <a:latin typeface="Segoe UI" pitchFamily="34" charset="0"/>
              <a:ea typeface="Segoe UI" pitchFamily="34" charset="0"/>
              <a:cs typeface="Segoe UI" pitchFamily="34" charset="0"/>
            </a:endParaRPr>
          </a:p>
        </p:txBody>
      </p:sp>
      <p:sp>
        <p:nvSpPr>
          <p:cNvPr id="92" name="TextBox 58"/>
          <p:cNvSpPr txBox="1"/>
          <p:nvPr/>
        </p:nvSpPr>
        <p:spPr>
          <a:xfrm>
            <a:off x="2155666" y="2451166"/>
            <a:ext cx="400110" cy="1358834"/>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a:solidFill>
                  <a:schemeClr val="tx2"/>
                </a:solidFill>
                <a:latin typeface="Segoe UI" pitchFamily="34" charset="0"/>
                <a:ea typeface="Segoe UI" pitchFamily="34" charset="0"/>
                <a:cs typeface="Segoe UI" pitchFamily="34" charset="0"/>
              </a:rPr>
              <a:t>Vad</a:t>
            </a:r>
            <a:r>
              <a:rPr lang="en-US" sz="1400" dirty="0">
                <a:solidFill>
                  <a:schemeClr val="tx2"/>
                </a:solidFill>
                <a:latin typeface="Segoe UI" pitchFamily="34" charset="0"/>
                <a:ea typeface="Segoe UI" pitchFamily="34" charset="0"/>
                <a:cs typeface="Segoe UI" pitchFamily="34" charset="0"/>
              </a:rPr>
              <a:t> du </a:t>
            </a:r>
            <a:r>
              <a:rPr lang="en-US" sz="1400" dirty="0" err="1" smtClean="0">
                <a:solidFill>
                  <a:schemeClr val="tx2"/>
                </a:solidFill>
                <a:latin typeface="Segoe UI" pitchFamily="34" charset="0"/>
                <a:ea typeface="Segoe UI" pitchFamily="34" charset="0"/>
                <a:cs typeface="Segoe UI" pitchFamily="34" charset="0"/>
              </a:rPr>
              <a:t>hanterar</a:t>
            </a:r>
            <a:endParaRPr lang="en-US" sz="1400" dirty="0">
              <a:solidFill>
                <a:schemeClr val="tx2"/>
              </a:solidFill>
              <a:latin typeface="Segoe UI" pitchFamily="34" charset="0"/>
              <a:ea typeface="Segoe UI" pitchFamily="34" charset="0"/>
              <a:cs typeface="Segoe UI" pitchFamily="34" charset="0"/>
            </a:endParaRPr>
          </a:p>
        </p:txBody>
      </p:sp>
      <p:sp>
        <p:nvSpPr>
          <p:cNvPr id="93" name="Left Brace 92"/>
          <p:cNvSpPr/>
          <p:nvPr/>
        </p:nvSpPr>
        <p:spPr>
          <a:xfrm>
            <a:off x="4610824" y="2057403"/>
            <a:ext cx="152400" cy="847725"/>
          </a:xfrm>
          <a:prstGeom prst="leftBrace">
            <a:avLst>
              <a:gd name="adj1" fmla="val 0"/>
              <a:gd name="adj2" fmla="val 50000"/>
            </a:avLst>
          </a:prstGeom>
          <a:noFill/>
          <a:ln w="190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solidFill>
                <a:schemeClr val="bg1"/>
              </a:solidFill>
              <a:latin typeface="Segoe UI" pitchFamily="34" charset="0"/>
              <a:ea typeface="Segoe UI" pitchFamily="34" charset="0"/>
              <a:cs typeface="Segoe UI" pitchFamily="34" charset="0"/>
            </a:endParaRPr>
          </a:p>
        </p:txBody>
      </p:sp>
      <p:sp>
        <p:nvSpPr>
          <p:cNvPr id="94" name="TextBox 60"/>
          <p:cNvSpPr txBox="1"/>
          <p:nvPr/>
        </p:nvSpPr>
        <p:spPr>
          <a:xfrm>
            <a:off x="4283968" y="1828800"/>
            <a:ext cx="400110" cy="1358834"/>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smtClean="0">
                <a:solidFill>
                  <a:schemeClr val="tx2"/>
                </a:solidFill>
                <a:latin typeface="Segoe UI" pitchFamily="34" charset="0"/>
                <a:ea typeface="Segoe UI" pitchFamily="34" charset="0"/>
                <a:cs typeface="Segoe UI" pitchFamily="34" charset="0"/>
              </a:rPr>
              <a:t>Vad</a:t>
            </a:r>
            <a:r>
              <a:rPr lang="en-US" sz="1400" dirty="0" smtClean="0">
                <a:solidFill>
                  <a:schemeClr val="tx2"/>
                </a:solidFill>
                <a:latin typeface="Segoe UI" pitchFamily="34" charset="0"/>
                <a:ea typeface="Segoe UI" pitchFamily="34" charset="0"/>
                <a:cs typeface="Segoe UI" pitchFamily="34" charset="0"/>
              </a:rPr>
              <a:t> du </a:t>
            </a:r>
            <a:r>
              <a:rPr lang="en-US" sz="1400" dirty="0" err="1" smtClean="0">
                <a:solidFill>
                  <a:schemeClr val="tx2"/>
                </a:solidFill>
                <a:latin typeface="Segoe UI" pitchFamily="34" charset="0"/>
                <a:ea typeface="Segoe UI" pitchFamily="34" charset="0"/>
                <a:cs typeface="Segoe UI" pitchFamily="34" charset="0"/>
              </a:rPr>
              <a:t>hanterar</a:t>
            </a:r>
            <a:endParaRPr lang="en-US" sz="1400" dirty="0">
              <a:solidFill>
                <a:schemeClr val="tx2"/>
              </a:solidFill>
              <a:latin typeface="Segoe UI" pitchFamily="34" charset="0"/>
              <a:ea typeface="Segoe UI" pitchFamily="34" charset="0"/>
              <a:cs typeface="Segoe UI" pitchFamily="34" charset="0"/>
            </a:endParaRPr>
          </a:p>
        </p:txBody>
      </p:sp>
      <p:grpSp>
        <p:nvGrpSpPr>
          <p:cNvPr id="95" name="Group 94"/>
          <p:cNvGrpSpPr/>
          <p:nvPr/>
        </p:nvGrpSpPr>
        <p:grpSpPr>
          <a:xfrm>
            <a:off x="4772652" y="2076450"/>
            <a:ext cx="1638240" cy="4019550"/>
            <a:chOff x="4857690" y="2381250"/>
            <a:chExt cx="1371600" cy="4019550"/>
          </a:xfrm>
        </p:grpSpPr>
        <p:sp>
          <p:nvSpPr>
            <p:cNvPr id="96" name="Rounded Rectangle 95"/>
            <p:cNvSpPr/>
            <p:nvPr/>
          </p:nvSpPr>
          <p:spPr>
            <a:xfrm>
              <a:off x="4857690" y="5564983"/>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Storage</a:t>
              </a:r>
            </a:p>
          </p:txBody>
        </p:sp>
        <p:sp>
          <p:nvSpPr>
            <p:cNvPr id="97" name="Rounded Rectangle 96"/>
            <p:cNvSpPr/>
            <p:nvPr/>
          </p:nvSpPr>
          <p:spPr>
            <a:xfrm>
              <a:off x="4857690" y="5110164"/>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Servers</a:t>
              </a:r>
            </a:p>
          </p:txBody>
        </p:sp>
        <p:sp>
          <p:nvSpPr>
            <p:cNvPr id="98" name="Rounded Rectangle 97"/>
            <p:cNvSpPr/>
            <p:nvPr/>
          </p:nvSpPr>
          <p:spPr>
            <a:xfrm>
              <a:off x="4857690" y="6019800"/>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Networking</a:t>
              </a:r>
            </a:p>
          </p:txBody>
        </p:sp>
        <p:sp>
          <p:nvSpPr>
            <p:cNvPr id="99" name="Rounded Rectangle 98"/>
            <p:cNvSpPr/>
            <p:nvPr/>
          </p:nvSpPr>
          <p:spPr>
            <a:xfrm>
              <a:off x="4857690" y="4200526"/>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O/S</a:t>
              </a:r>
            </a:p>
          </p:txBody>
        </p:sp>
        <p:sp>
          <p:nvSpPr>
            <p:cNvPr id="100" name="Rounded Rectangle 99"/>
            <p:cNvSpPr/>
            <p:nvPr/>
          </p:nvSpPr>
          <p:spPr>
            <a:xfrm>
              <a:off x="4857690" y="3745707"/>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Middleware</a:t>
              </a:r>
            </a:p>
          </p:txBody>
        </p:sp>
        <p:sp>
          <p:nvSpPr>
            <p:cNvPr id="101" name="Rounded Rectangle 100"/>
            <p:cNvSpPr/>
            <p:nvPr/>
          </p:nvSpPr>
          <p:spPr>
            <a:xfrm>
              <a:off x="4857690" y="4655345"/>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Virtualization</a:t>
              </a:r>
            </a:p>
          </p:txBody>
        </p:sp>
        <p:sp>
          <p:nvSpPr>
            <p:cNvPr id="102" name="Rounded Rectangle 101"/>
            <p:cNvSpPr/>
            <p:nvPr/>
          </p:nvSpPr>
          <p:spPr>
            <a:xfrm>
              <a:off x="4857690" y="2381250"/>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Applications</a:t>
              </a:r>
            </a:p>
          </p:txBody>
        </p:sp>
        <p:sp>
          <p:nvSpPr>
            <p:cNvPr id="103" name="Rounded Rectangle 102"/>
            <p:cNvSpPr/>
            <p:nvPr/>
          </p:nvSpPr>
          <p:spPr>
            <a:xfrm>
              <a:off x="4857690" y="3290888"/>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a:solidFill>
                    <a:schemeClr val="tx2">
                      <a:lumMod val="50000"/>
                    </a:schemeClr>
                  </a:solidFill>
                  <a:latin typeface="Segoe UI" pitchFamily="34" charset="0"/>
                  <a:ea typeface="Segoe UI" pitchFamily="34" charset="0"/>
                  <a:cs typeface="Segoe UI" pitchFamily="34" charset="0"/>
                </a:rPr>
                <a:t>Runtime</a:t>
              </a:r>
            </a:p>
          </p:txBody>
        </p:sp>
        <p:sp>
          <p:nvSpPr>
            <p:cNvPr id="104" name="Rounded Rectangle 103"/>
            <p:cNvSpPr/>
            <p:nvPr/>
          </p:nvSpPr>
          <p:spPr>
            <a:xfrm>
              <a:off x="4857690" y="2836069"/>
              <a:ext cx="1371600" cy="381000"/>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dirty="0" smtClean="0">
                  <a:latin typeface="Segoe UI" pitchFamily="34" charset="0"/>
                  <a:ea typeface="Segoe UI" pitchFamily="34" charset="0"/>
                  <a:cs typeface="Segoe UI" pitchFamily="34" charset="0"/>
                </a:rPr>
                <a:t>Data</a:t>
              </a:r>
            </a:p>
          </p:txBody>
        </p:sp>
      </p:grpSp>
      <p:sp>
        <p:nvSpPr>
          <p:cNvPr id="105" name="Rounded Rectangle 104"/>
          <p:cNvSpPr/>
          <p:nvPr/>
        </p:nvSpPr>
        <p:spPr>
          <a:xfrm>
            <a:off x="7039541" y="1295399"/>
            <a:ext cx="1371600" cy="6858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tx2"/>
                </a:solidFill>
                <a:latin typeface="Segoe UI" pitchFamily="34" charset="0"/>
                <a:ea typeface="Segoe UI" pitchFamily="34" charset="0"/>
                <a:cs typeface="Segoe UI" pitchFamily="34" charset="0"/>
              </a:rPr>
              <a:t>Software</a:t>
            </a:r>
            <a:endParaRPr lang="en-US" sz="1400" dirty="0" smtClean="0">
              <a:solidFill>
                <a:schemeClr val="tx2"/>
              </a:solidFill>
              <a:latin typeface="Segoe UI" pitchFamily="34" charset="0"/>
              <a:ea typeface="Segoe UI" pitchFamily="34" charset="0"/>
              <a:cs typeface="Segoe UI" pitchFamily="34" charset="0"/>
            </a:endParaRPr>
          </a:p>
          <a:p>
            <a:pPr algn="ctr"/>
            <a:r>
              <a:rPr lang="en-US" sz="1400" dirty="0" smtClean="0">
                <a:solidFill>
                  <a:schemeClr val="tx2"/>
                </a:solidFill>
                <a:latin typeface="Segoe UI" pitchFamily="34" charset="0"/>
                <a:ea typeface="Segoe UI" pitchFamily="34" charset="0"/>
                <a:cs typeface="Segoe UI" pitchFamily="34" charset="0"/>
              </a:rPr>
              <a:t>(as a Service)</a:t>
            </a:r>
          </a:p>
        </p:txBody>
      </p:sp>
      <p:sp>
        <p:nvSpPr>
          <p:cNvPr id="106" name="Left Brace 105"/>
          <p:cNvSpPr/>
          <p:nvPr/>
        </p:nvSpPr>
        <p:spPr>
          <a:xfrm flipH="1">
            <a:off x="8553852" y="2057400"/>
            <a:ext cx="200055" cy="4046872"/>
          </a:xfrm>
          <a:prstGeom prst="leftBrace">
            <a:avLst>
              <a:gd name="adj1" fmla="val 0"/>
              <a:gd name="adj2" fmla="val 50000"/>
            </a:avLst>
          </a:prstGeom>
          <a:noFill/>
          <a:ln w="19050">
            <a:solidFill>
              <a:schemeClr val="bg1"/>
            </a:solidFill>
          </a:ln>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dirty="0">
              <a:latin typeface="Segoe UI" pitchFamily="34" charset="0"/>
              <a:ea typeface="Segoe UI" pitchFamily="34" charset="0"/>
              <a:cs typeface="Segoe UI" pitchFamily="34" charset="0"/>
            </a:endParaRPr>
          </a:p>
        </p:txBody>
      </p:sp>
      <p:sp>
        <p:nvSpPr>
          <p:cNvPr id="107" name="TextBox 64"/>
          <p:cNvSpPr txBox="1"/>
          <p:nvPr/>
        </p:nvSpPr>
        <p:spPr>
          <a:xfrm flipH="1">
            <a:off x="8708394" y="3245596"/>
            <a:ext cx="400110" cy="1859805"/>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err="1" smtClean="0">
                <a:solidFill>
                  <a:schemeClr val="bg1"/>
                </a:solidFill>
                <a:latin typeface="Segoe UI" pitchFamily="34" charset="0"/>
                <a:ea typeface="Segoe UI" pitchFamily="34" charset="0"/>
                <a:cs typeface="Segoe UI" pitchFamily="34" charset="0"/>
              </a:rPr>
              <a:t>Hanterat</a:t>
            </a:r>
            <a:r>
              <a:rPr lang="en-US" sz="1400" dirty="0" smtClean="0">
                <a:solidFill>
                  <a:schemeClr val="bg1"/>
                </a:solidFill>
                <a:latin typeface="Segoe UI" pitchFamily="34" charset="0"/>
                <a:ea typeface="Segoe UI" pitchFamily="34" charset="0"/>
                <a:cs typeface="Segoe UI" pitchFamily="34" charset="0"/>
              </a:rPr>
              <a:t> </a:t>
            </a:r>
            <a:r>
              <a:rPr lang="en-US" sz="1400" dirty="0" err="1" smtClean="0">
                <a:solidFill>
                  <a:schemeClr val="bg1"/>
                </a:solidFill>
                <a:latin typeface="Segoe UI" pitchFamily="34" charset="0"/>
                <a:ea typeface="Segoe UI" pitchFamily="34" charset="0"/>
                <a:cs typeface="Segoe UI" pitchFamily="34" charset="0"/>
              </a:rPr>
              <a:t>av</a:t>
            </a:r>
            <a:r>
              <a:rPr lang="en-US" sz="1400" dirty="0" smtClean="0">
                <a:solidFill>
                  <a:schemeClr val="bg1"/>
                </a:solidFill>
                <a:latin typeface="Segoe UI" pitchFamily="34" charset="0"/>
                <a:ea typeface="Segoe UI" pitchFamily="34" charset="0"/>
                <a:cs typeface="Segoe UI" pitchFamily="34" charset="0"/>
              </a:rPr>
              <a:t> </a:t>
            </a:r>
            <a:r>
              <a:rPr lang="en-US" sz="1400" dirty="0" err="1" smtClean="0">
                <a:solidFill>
                  <a:schemeClr val="bg1"/>
                </a:solidFill>
                <a:latin typeface="Segoe UI" pitchFamily="34" charset="0"/>
                <a:ea typeface="Segoe UI" pitchFamily="34" charset="0"/>
                <a:cs typeface="Segoe UI" pitchFamily="34" charset="0"/>
              </a:rPr>
              <a:t>leverantör</a:t>
            </a:r>
            <a:endParaRPr lang="en-US" sz="1400" dirty="0">
              <a:solidFill>
                <a:schemeClr val="bg1"/>
              </a:solidFill>
              <a:latin typeface="Segoe UI" pitchFamily="34" charset="0"/>
              <a:ea typeface="Segoe UI" pitchFamily="34" charset="0"/>
              <a:cs typeface="Segoe UI" pitchFamily="34" charset="0"/>
            </a:endParaRPr>
          </a:p>
        </p:txBody>
      </p:sp>
      <p:grpSp>
        <p:nvGrpSpPr>
          <p:cNvPr id="108" name="Group 107"/>
          <p:cNvGrpSpPr/>
          <p:nvPr/>
        </p:nvGrpSpPr>
        <p:grpSpPr>
          <a:xfrm>
            <a:off x="6906252" y="2076450"/>
            <a:ext cx="1638240" cy="4019550"/>
            <a:chOff x="6991290" y="2381250"/>
            <a:chExt cx="1371600" cy="4019550"/>
          </a:xfrm>
        </p:grpSpPr>
        <p:sp>
          <p:nvSpPr>
            <p:cNvPr id="109" name="Rounded Rectangle 108"/>
            <p:cNvSpPr/>
            <p:nvPr/>
          </p:nvSpPr>
          <p:spPr>
            <a:xfrm>
              <a:off x="6991290" y="5564983"/>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Storage</a:t>
              </a:r>
            </a:p>
          </p:txBody>
        </p:sp>
        <p:sp>
          <p:nvSpPr>
            <p:cNvPr id="110" name="Rounded Rectangle 109"/>
            <p:cNvSpPr/>
            <p:nvPr/>
          </p:nvSpPr>
          <p:spPr>
            <a:xfrm>
              <a:off x="6991290" y="5110164"/>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Servers</a:t>
              </a:r>
            </a:p>
          </p:txBody>
        </p:sp>
        <p:sp>
          <p:nvSpPr>
            <p:cNvPr id="111" name="Rounded Rectangle 110"/>
            <p:cNvSpPr/>
            <p:nvPr/>
          </p:nvSpPr>
          <p:spPr>
            <a:xfrm>
              <a:off x="6991290" y="6019800"/>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Networking</a:t>
              </a:r>
            </a:p>
          </p:txBody>
        </p:sp>
        <p:sp>
          <p:nvSpPr>
            <p:cNvPr id="112" name="Rounded Rectangle 111"/>
            <p:cNvSpPr/>
            <p:nvPr/>
          </p:nvSpPr>
          <p:spPr>
            <a:xfrm>
              <a:off x="6991290" y="4200526"/>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O/S</a:t>
              </a:r>
            </a:p>
          </p:txBody>
        </p:sp>
        <p:sp>
          <p:nvSpPr>
            <p:cNvPr id="113" name="Rounded Rectangle 112"/>
            <p:cNvSpPr/>
            <p:nvPr/>
          </p:nvSpPr>
          <p:spPr>
            <a:xfrm>
              <a:off x="6991290" y="3745707"/>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Middleware</a:t>
              </a:r>
            </a:p>
          </p:txBody>
        </p:sp>
        <p:sp>
          <p:nvSpPr>
            <p:cNvPr id="114" name="Rounded Rectangle 113"/>
            <p:cNvSpPr/>
            <p:nvPr/>
          </p:nvSpPr>
          <p:spPr>
            <a:xfrm>
              <a:off x="6991290" y="4655345"/>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Virtualization</a:t>
              </a:r>
            </a:p>
          </p:txBody>
        </p:sp>
        <p:sp>
          <p:nvSpPr>
            <p:cNvPr id="115" name="Rounded Rectangle 114"/>
            <p:cNvSpPr/>
            <p:nvPr/>
          </p:nvSpPr>
          <p:spPr>
            <a:xfrm>
              <a:off x="6991290" y="2381250"/>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Applications</a:t>
              </a:r>
            </a:p>
          </p:txBody>
        </p:sp>
        <p:sp>
          <p:nvSpPr>
            <p:cNvPr id="116" name="Rounded Rectangle 115"/>
            <p:cNvSpPr/>
            <p:nvPr/>
          </p:nvSpPr>
          <p:spPr>
            <a:xfrm>
              <a:off x="6991290" y="3290888"/>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a:solidFill>
                    <a:schemeClr val="tx2">
                      <a:lumMod val="50000"/>
                    </a:schemeClr>
                  </a:solidFill>
                  <a:latin typeface="Segoe UI" pitchFamily="34" charset="0"/>
                  <a:ea typeface="Segoe UI" pitchFamily="34" charset="0"/>
                  <a:cs typeface="Segoe UI" pitchFamily="34" charset="0"/>
                </a:rPr>
                <a:t>Runtime</a:t>
              </a:r>
            </a:p>
          </p:txBody>
        </p:sp>
        <p:sp>
          <p:nvSpPr>
            <p:cNvPr id="117" name="Rounded Rectangle 116"/>
            <p:cNvSpPr/>
            <p:nvPr/>
          </p:nvSpPr>
          <p:spPr>
            <a:xfrm>
              <a:off x="6991290" y="2836069"/>
              <a:ext cx="1371600" cy="381000"/>
            </a:xfrm>
            <a:prstGeom prst="roundRect">
              <a:avLst/>
            </a:prstGeom>
            <a:ln>
              <a:solidFill>
                <a:schemeClr val="bg1">
                  <a:lumMod val="75000"/>
                </a:schemeClr>
              </a:solidFill>
            </a:ln>
          </p:spPr>
          <p:style>
            <a:lnRef idx="1">
              <a:schemeClr val="dk1"/>
            </a:lnRef>
            <a:fillRef idx="2">
              <a:schemeClr val="dk1"/>
            </a:fillRef>
            <a:effectRef idx="1">
              <a:schemeClr val="dk1"/>
            </a:effectRef>
            <a:fontRef idx="minor">
              <a:schemeClr val="dk1"/>
            </a:fontRef>
          </p:style>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US" sz="1400" dirty="0" smtClean="0">
                  <a:solidFill>
                    <a:schemeClr val="tx2">
                      <a:lumMod val="50000"/>
                    </a:schemeClr>
                  </a:solidFill>
                  <a:latin typeface="Segoe UI" pitchFamily="34" charset="0"/>
                  <a:ea typeface="Segoe UI" pitchFamily="34" charset="0"/>
                  <a:cs typeface="Segoe UI" pitchFamily="34" charset="0"/>
                </a:rPr>
                <a:t>Data</a:t>
              </a:r>
            </a:p>
          </p:txBody>
        </p:sp>
      </p:grpSp>
    </p:spTree>
    <p:extLst>
      <p:ext uri="{BB962C8B-B14F-4D97-AF65-F5344CB8AC3E}">
        <p14:creationId xmlns:p14="http://schemas.microsoft.com/office/powerpoint/2010/main" val="2530725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p:bldP spid="85" grpId="0" animBg="1"/>
      <p:bldP spid="86" grpId="0"/>
      <p:bldP spid="87" grpId="0" animBg="1"/>
      <p:bldP spid="88" grpId="0"/>
      <p:bldP spid="89" grpId="0" animBg="1"/>
      <p:bldP spid="90" grpId="0"/>
      <p:bldP spid="91" grpId="0" animBg="1"/>
      <p:bldP spid="92" grpId="0"/>
      <p:bldP spid="93" grpId="0" animBg="1"/>
      <p:bldP spid="94" grpId="0"/>
      <p:bldP spid="105" grpId="0"/>
      <p:bldP spid="106" grpId="0" animBg="1"/>
      <p:bldP spid="10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0" y="1077336"/>
            <a:ext cx="6994901" cy="5632257"/>
          </a:xfrm>
          <a:prstGeom prst="rect">
            <a:avLst/>
          </a:prstGeom>
        </p:spPr>
      </p:pic>
      <p:sp>
        <p:nvSpPr>
          <p:cNvPr id="2" name="Title 1"/>
          <p:cNvSpPr>
            <a:spLocks noGrp="1"/>
          </p:cNvSpPr>
          <p:nvPr>
            <p:ph type="title"/>
          </p:nvPr>
        </p:nvSpPr>
        <p:spPr/>
        <p:txBody>
          <a:bodyPr>
            <a:normAutofit/>
          </a:bodyPr>
          <a:lstStyle/>
          <a:p>
            <a:r>
              <a:rPr lang="en-US" sz="3600" dirty="0" err="1" smtClean="0"/>
              <a:t>Vad</a:t>
            </a:r>
            <a:r>
              <a:rPr lang="en-US" sz="3600" dirty="0" smtClean="0"/>
              <a:t> </a:t>
            </a:r>
            <a:r>
              <a:rPr lang="en-US" sz="3600" dirty="0" err="1" smtClean="0"/>
              <a:t>erbjuder</a:t>
            </a:r>
            <a:r>
              <a:rPr lang="en-US" sz="3600" dirty="0" smtClean="0"/>
              <a:t> </a:t>
            </a:r>
            <a:r>
              <a:rPr lang="en-US" sz="3600" dirty="0" err="1" smtClean="0"/>
              <a:t>olika</a:t>
            </a:r>
            <a:r>
              <a:rPr lang="en-US" sz="3600" dirty="0" smtClean="0"/>
              <a:t> </a:t>
            </a:r>
            <a:r>
              <a:rPr lang="en-US" sz="3600" dirty="0" err="1" smtClean="0"/>
              <a:t>leverantörer</a:t>
            </a:r>
            <a:r>
              <a:rPr lang="en-US" sz="3600" dirty="0" smtClean="0"/>
              <a:t>?</a:t>
            </a:r>
            <a:endParaRPr lang="en-US" sz="3600" dirty="0"/>
          </a:p>
        </p:txBody>
      </p:sp>
      <p:pic>
        <p:nvPicPr>
          <p:cNvPr id="118" name="Picture 2" descr="Amazon Web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118" y="3133203"/>
            <a:ext cx="1968215" cy="72008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583" y="2123514"/>
            <a:ext cx="1968053" cy="88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5877272"/>
            <a:ext cx="1972880" cy="72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62"/>
          <p:cNvSpPr/>
          <p:nvPr/>
        </p:nvSpPr>
        <p:spPr>
          <a:xfrm>
            <a:off x="1259632" y="1295399"/>
            <a:ext cx="1905000" cy="6858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tx2"/>
                </a:solidFill>
                <a:latin typeface="Segoe UI" pitchFamily="34" charset="0"/>
                <a:ea typeface="Segoe UI" pitchFamily="34" charset="0"/>
                <a:cs typeface="Segoe UI" pitchFamily="34" charset="0"/>
              </a:rPr>
              <a:t>Infrastructure</a:t>
            </a:r>
            <a:endParaRPr lang="en-US" sz="1600" dirty="0" smtClean="0">
              <a:solidFill>
                <a:schemeClr val="tx2"/>
              </a:solidFill>
              <a:latin typeface="Segoe UI" pitchFamily="34" charset="0"/>
              <a:ea typeface="Segoe UI" pitchFamily="34" charset="0"/>
              <a:cs typeface="Segoe UI" pitchFamily="34" charset="0"/>
            </a:endParaRPr>
          </a:p>
          <a:p>
            <a:pPr algn="ctr"/>
            <a:r>
              <a:rPr lang="en-US" sz="1400" dirty="0" smtClean="0">
                <a:solidFill>
                  <a:schemeClr val="tx2"/>
                </a:solidFill>
                <a:latin typeface="Segoe UI" pitchFamily="34" charset="0"/>
                <a:ea typeface="Segoe UI" pitchFamily="34" charset="0"/>
                <a:cs typeface="Segoe UI" pitchFamily="34" charset="0"/>
              </a:rPr>
              <a:t>(as a Service)</a:t>
            </a:r>
          </a:p>
        </p:txBody>
      </p:sp>
      <p:sp>
        <p:nvSpPr>
          <p:cNvPr id="15" name="Rounded Rectangle 63"/>
          <p:cNvSpPr/>
          <p:nvPr/>
        </p:nvSpPr>
        <p:spPr>
          <a:xfrm>
            <a:off x="3779912" y="1293626"/>
            <a:ext cx="1371600" cy="6858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tx2"/>
                </a:solidFill>
                <a:latin typeface="Segoe UI" pitchFamily="34" charset="0"/>
                <a:ea typeface="Segoe UI" pitchFamily="34" charset="0"/>
                <a:cs typeface="Segoe UI" pitchFamily="34" charset="0"/>
              </a:rPr>
              <a:t>Platform</a:t>
            </a:r>
            <a:endParaRPr lang="en-US" sz="1400" dirty="0" smtClean="0">
              <a:solidFill>
                <a:schemeClr val="tx2"/>
              </a:solidFill>
              <a:latin typeface="Segoe UI" pitchFamily="34" charset="0"/>
              <a:ea typeface="Segoe UI" pitchFamily="34" charset="0"/>
              <a:cs typeface="Segoe UI" pitchFamily="34" charset="0"/>
            </a:endParaRPr>
          </a:p>
          <a:p>
            <a:pPr algn="ctr"/>
            <a:r>
              <a:rPr lang="en-US" sz="1400" dirty="0" smtClean="0">
                <a:solidFill>
                  <a:schemeClr val="tx2"/>
                </a:solidFill>
                <a:latin typeface="Segoe UI" pitchFamily="34" charset="0"/>
                <a:ea typeface="Segoe UI" pitchFamily="34" charset="0"/>
                <a:cs typeface="Segoe UI" pitchFamily="34" charset="0"/>
              </a:rPr>
              <a:t>(as a Service)</a:t>
            </a:r>
          </a:p>
        </p:txBody>
      </p:sp>
      <p:sp>
        <p:nvSpPr>
          <p:cNvPr id="16" name="Rounded Rectangle 104"/>
          <p:cNvSpPr/>
          <p:nvPr/>
        </p:nvSpPr>
        <p:spPr>
          <a:xfrm>
            <a:off x="6228184" y="1295399"/>
            <a:ext cx="1371600" cy="6858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chemeClr val="tx2"/>
                </a:solidFill>
                <a:latin typeface="Segoe UI" pitchFamily="34" charset="0"/>
                <a:ea typeface="Segoe UI" pitchFamily="34" charset="0"/>
                <a:cs typeface="Segoe UI" pitchFamily="34" charset="0"/>
              </a:rPr>
              <a:t>Software</a:t>
            </a:r>
            <a:endParaRPr lang="en-US" sz="1400" dirty="0" smtClean="0">
              <a:solidFill>
                <a:schemeClr val="tx2"/>
              </a:solidFill>
              <a:latin typeface="Segoe UI" pitchFamily="34" charset="0"/>
              <a:ea typeface="Segoe UI" pitchFamily="34" charset="0"/>
              <a:cs typeface="Segoe UI" pitchFamily="34" charset="0"/>
            </a:endParaRPr>
          </a:p>
          <a:p>
            <a:pPr algn="ctr"/>
            <a:r>
              <a:rPr lang="en-US" sz="1400" dirty="0" smtClean="0">
                <a:solidFill>
                  <a:schemeClr val="tx2"/>
                </a:solidFill>
                <a:latin typeface="Segoe UI" pitchFamily="34" charset="0"/>
                <a:ea typeface="Segoe UI" pitchFamily="34" charset="0"/>
                <a:cs typeface="Segoe UI" pitchFamily="34" charset="0"/>
              </a:rPr>
              <a:t>(as a Service)</a:t>
            </a:r>
          </a:p>
        </p:txBody>
      </p:sp>
      <p:pic>
        <p:nvPicPr>
          <p:cNvPr id="18" name="Picture 2" descr="Amazon Web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255" y="3140968"/>
            <a:ext cx="1968215"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4585" y="2096232"/>
            <a:ext cx="2190919"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880" y="4941168"/>
            <a:ext cx="2109828" cy="79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descr="http://blogg.webbfabriken.com/wp-content/uploads/2011/06/office36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2556" y="2096232"/>
            <a:ext cx="1993480"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5284" y="4077072"/>
            <a:ext cx="2022855" cy="81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63888" y="4023671"/>
            <a:ext cx="1944216" cy="84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02556" y="3098360"/>
            <a:ext cx="1941133" cy="79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Höger 8"/>
          <p:cNvSpPr/>
          <p:nvPr/>
        </p:nvSpPr>
        <p:spPr>
          <a:xfrm>
            <a:off x="3153635" y="3309340"/>
            <a:ext cx="367085" cy="367805"/>
          </a:xfrm>
          <a:prstGeom prst="rightArrow">
            <a:avLst/>
          </a:prstGeom>
          <a:ln w="4762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
        <p:nvSpPr>
          <p:cNvPr id="34" name="Höger 33"/>
          <p:cNvSpPr/>
          <p:nvPr/>
        </p:nvSpPr>
        <p:spPr>
          <a:xfrm rot="10800000">
            <a:off x="5552470" y="4262511"/>
            <a:ext cx="350086" cy="367805"/>
          </a:xfrm>
          <a:prstGeom prst="rightArrow">
            <a:avLst/>
          </a:prstGeom>
          <a:ln w="4762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88992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4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960" y="1077336"/>
            <a:ext cx="6994901" cy="5632257"/>
          </a:xfrm>
          <a:prstGeom prst="rect">
            <a:avLst/>
          </a:prstGeom>
        </p:spPr>
      </p:pic>
      <p:sp>
        <p:nvSpPr>
          <p:cNvPr id="2" name="Title 1"/>
          <p:cNvSpPr>
            <a:spLocks noGrp="1"/>
          </p:cNvSpPr>
          <p:nvPr>
            <p:ph type="title"/>
          </p:nvPr>
        </p:nvSpPr>
        <p:spPr/>
        <p:txBody>
          <a:bodyPr>
            <a:normAutofit/>
          </a:bodyPr>
          <a:lstStyle/>
          <a:p>
            <a:r>
              <a:rPr lang="en-US" sz="3600" dirty="0" err="1" smtClean="0"/>
              <a:t>Vad</a:t>
            </a:r>
            <a:r>
              <a:rPr lang="en-US" sz="3600" dirty="0" smtClean="0"/>
              <a:t> </a:t>
            </a:r>
            <a:r>
              <a:rPr lang="en-US" sz="3600" dirty="0" err="1" smtClean="0"/>
              <a:t>erbjuder</a:t>
            </a:r>
            <a:r>
              <a:rPr lang="en-US" sz="3600" dirty="0" smtClean="0"/>
              <a:t> </a:t>
            </a:r>
            <a:r>
              <a:rPr lang="en-US" sz="3600" dirty="0" err="1" smtClean="0"/>
              <a:t>olika</a:t>
            </a:r>
            <a:r>
              <a:rPr lang="en-US" sz="3600" dirty="0" smtClean="0"/>
              <a:t> </a:t>
            </a:r>
            <a:r>
              <a:rPr lang="en-US" sz="3600" dirty="0" err="1" smtClean="0"/>
              <a:t>leverantörer</a:t>
            </a:r>
            <a:r>
              <a:rPr lang="en-US" sz="3600" dirty="0" smtClean="0"/>
              <a:t>?</a:t>
            </a:r>
            <a:endParaRPr lang="en-US" sz="3600" dirty="0"/>
          </a:p>
        </p:txBody>
      </p:sp>
      <p:pic>
        <p:nvPicPr>
          <p:cNvPr id="118" name="Picture 2" descr="Amazon Web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118" y="3133203"/>
            <a:ext cx="1968215" cy="720080"/>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583" y="2123514"/>
            <a:ext cx="1968053" cy="88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3888" y="5877272"/>
            <a:ext cx="1972880" cy="72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ounded Rectangle 62"/>
          <p:cNvSpPr/>
          <p:nvPr/>
        </p:nvSpPr>
        <p:spPr>
          <a:xfrm>
            <a:off x="1259632" y="1295399"/>
            <a:ext cx="1905000" cy="6858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rgbClr val="FFFFFF"/>
                </a:solidFill>
                <a:latin typeface="Segoe UI" pitchFamily="34" charset="0"/>
                <a:ea typeface="Segoe UI" pitchFamily="34" charset="0"/>
                <a:cs typeface="Segoe UI" pitchFamily="34" charset="0"/>
              </a:rPr>
              <a:t>Infrastructure</a:t>
            </a:r>
            <a:endParaRPr lang="en-US" sz="1600" dirty="0" smtClean="0">
              <a:solidFill>
                <a:srgbClr val="FFFFFF"/>
              </a:solidFill>
              <a:latin typeface="Segoe UI" pitchFamily="34" charset="0"/>
              <a:ea typeface="Segoe UI" pitchFamily="34" charset="0"/>
              <a:cs typeface="Segoe UI" pitchFamily="34" charset="0"/>
            </a:endParaRPr>
          </a:p>
          <a:p>
            <a:pPr algn="ctr"/>
            <a:r>
              <a:rPr lang="en-US" sz="1400" dirty="0" smtClean="0">
                <a:solidFill>
                  <a:srgbClr val="FFFFFF"/>
                </a:solidFill>
                <a:latin typeface="Segoe UI" pitchFamily="34" charset="0"/>
                <a:ea typeface="Segoe UI" pitchFamily="34" charset="0"/>
                <a:cs typeface="Segoe UI" pitchFamily="34" charset="0"/>
              </a:rPr>
              <a:t>(as a Service)</a:t>
            </a:r>
          </a:p>
        </p:txBody>
      </p:sp>
      <p:sp>
        <p:nvSpPr>
          <p:cNvPr id="15" name="Rounded Rectangle 63"/>
          <p:cNvSpPr/>
          <p:nvPr/>
        </p:nvSpPr>
        <p:spPr>
          <a:xfrm>
            <a:off x="3779912" y="1293626"/>
            <a:ext cx="1371600" cy="6858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rgbClr val="FFFFFF"/>
                </a:solidFill>
                <a:latin typeface="Segoe UI" pitchFamily="34" charset="0"/>
                <a:ea typeface="Segoe UI" pitchFamily="34" charset="0"/>
                <a:cs typeface="Segoe UI" pitchFamily="34" charset="0"/>
              </a:rPr>
              <a:t>Platform</a:t>
            </a:r>
            <a:endParaRPr lang="en-US" sz="1400" dirty="0" smtClean="0">
              <a:solidFill>
                <a:srgbClr val="FFFFFF"/>
              </a:solidFill>
              <a:latin typeface="Segoe UI" pitchFamily="34" charset="0"/>
              <a:ea typeface="Segoe UI" pitchFamily="34" charset="0"/>
              <a:cs typeface="Segoe UI" pitchFamily="34" charset="0"/>
            </a:endParaRPr>
          </a:p>
          <a:p>
            <a:pPr algn="ctr"/>
            <a:r>
              <a:rPr lang="en-US" sz="1400" dirty="0" smtClean="0">
                <a:solidFill>
                  <a:srgbClr val="FFFFFF"/>
                </a:solidFill>
                <a:latin typeface="Segoe UI" pitchFamily="34" charset="0"/>
                <a:ea typeface="Segoe UI" pitchFamily="34" charset="0"/>
                <a:cs typeface="Segoe UI" pitchFamily="34" charset="0"/>
              </a:rPr>
              <a:t>(as a Service)</a:t>
            </a:r>
          </a:p>
        </p:txBody>
      </p:sp>
      <p:sp>
        <p:nvSpPr>
          <p:cNvPr id="16" name="Rounded Rectangle 104"/>
          <p:cNvSpPr/>
          <p:nvPr/>
        </p:nvSpPr>
        <p:spPr>
          <a:xfrm>
            <a:off x="6228184" y="1295399"/>
            <a:ext cx="1371600" cy="685800"/>
          </a:xfrm>
          <a:prstGeom prst="roundRect">
            <a:avLst/>
          </a:prstGeom>
          <a:noFill/>
          <a:ln>
            <a:noFill/>
          </a:ln>
          <a:effectLst/>
        </p:spPr>
        <p:style>
          <a:lnRef idx="1">
            <a:schemeClr val="accent2"/>
          </a:lnRef>
          <a:fillRef idx="3">
            <a:schemeClr val="accent2"/>
          </a:fillRef>
          <a:effectRef idx="2">
            <a:schemeClr val="accent2"/>
          </a:effectRef>
          <a:fontRef idx="minor">
            <a:schemeClr val="lt1"/>
          </a:fontRef>
        </p:style>
        <p:txBody>
          <a:bodyPr rtlCol="0" anchor="b"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solidFill>
                  <a:srgbClr val="FFFFFF"/>
                </a:solidFill>
                <a:latin typeface="Segoe UI" pitchFamily="34" charset="0"/>
                <a:ea typeface="Segoe UI" pitchFamily="34" charset="0"/>
                <a:cs typeface="Segoe UI" pitchFamily="34" charset="0"/>
              </a:rPr>
              <a:t>Software</a:t>
            </a:r>
            <a:endParaRPr lang="en-US" sz="1400" dirty="0" smtClean="0">
              <a:solidFill>
                <a:srgbClr val="FFFFFF"/>
              </a:solidFill>
              <a:latin typeface="Segoe UI" pitchFamily="34" charset="0"/>
              <a:ea typeface="Segoe UI" pitchFamily="34" charset="0"/>
              <a:cs typeface="Segoe UI" pitchFamily="34" charset="0"/>
            </a:endParaRPr>
          </a:p>
          <a:p>
            <a:pPr algn="ctr"/>
            <a:r>
              <a:rPr lang="en-US" sz="1400" dirty="0" smtClean="0">
                <a:solidFill>
                  <a:srgbClr val="FFFFFF"/>
                </a:solidFill>
                <a:latin typeface="Segoe UI" pitchFamily="34" charset="0"/>
                <a:ea typeface="Segoe UI" pitchFamily="34" charset="0"/>
                <a:cs typeface="Segoe UI" pitchFamily="34" charset="0"/>
              </a:rPr>
              <a:t>(as a Service)</a:t>
            </a:r>
          </a:p>
        </p:txBody>
      </p:sp>
      <p:pic>
        <p:nvPicPr>
          <p:cNvPr id="18" name="Picture 2" descr="Amazon Web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4255" y="3140968"/>
            <a:ext cx="1968215"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4585" y="2096232"/>
            <a:ext cx="2190919"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880" y="4941168"/>
            <a:ext cx="2109828" cy="79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descr="http://blogg.webbfabriken.com/wp-content/uploads/2011/06/office36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2556" y="2096232"/>
            <a:ext cx="1993480" cy="79208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5284" y="4077072"/>
            <a:ext cx="2022855" cy="81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7" name="Picture 2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63888" y="4023671"/>
            <a:ext cx="1944216" cy="845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9" name="Picture 2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02556" y="3098360"/>
            <a:ext cx="1941133" cy="79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Höger 8"/>
          <p:cNvSpPr/>
          <p:nvPr/>
        </p:nvSpPr>
        <p:spPr>
          <a:xfrm>
            <a:off x="3153635" y="3309340"/>
            <a:ext cx="367085" cy="367805"/>
          </a:xfrm>
          <a:prstGeom prst="rightArrow">
            <a:avLst/>
          </a:prstGeom>
          <a:ln w="4762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solidFill>
                <a:srgbClr val="FFFFFF"/>
              </a:solidFill>
            </a:endParaRPr>
          </a:p>
        </p:txBody>
      </p:sp>
      <p:sp>
        <p:nvSpPr>
          <p:cNvPr id="34" name="Höger 33"/>
          <p:cNvSpPr/>
          <p:nvPr/>
        </p:nvSpPr>
        <p:spPr>
          <a:xfrm rot="10800000">
            <a:off x="5552470" y="4262511"/>
            <a:ext cx="350086" cy="367805"/>
          </a:xfrm>
          <a:prstGeom prst="rightArrow">
            <a:avLst/>
          </a:prstGeom>
          <a:ln w="47625">
            <a:solidFill>
              <a:schemeClr val="accent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v-SE">
              <a:solidFill>
                <a:srgbClr val="FFFFFF"/>
              </a:solidFill>
            </a:endParaRPr>
          </a:p>
        </p:txBody>
      </p:sp>
      <p:sp>
        <p:nvSpPr>
          <p:cNvPr id="19" name="Rektangel 18"/>
          <p:cNvSpPr/>
          <p:nvPr/>
        </p:nvSpPr>
        <p:spPr>
          <a:xfrm>
            <a:off x="0" y="0"/>
            <a:ext cx="3309567" cy="6858000"/>
          </a:xfrm>
          <a:prstGeom prst="rect">
            <a:avLst/>
          </a:prstGeom>
          <a:solidFill>
            <a:schemeClr val="accent5">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0" name="Rektangel 19"/>
          <p:cNvSpPr/>
          <p:nvPr/>
        </p:nvSpPr>
        <p:spPr>
          <a:xfrm>
            <a:off x="5843235" y="-12405"/>
            <a:ext cx="3309567" cy="6858000"/>
          </a:xfrm>
          <a:prstGeom prst="rect">
            <a:avLst/>
          </a:prstGeom>
          <a:solidFill>
            <a:schemeClr val="accent5">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1" name="Rektangel 20"/>
          <p:cNvSpPr/>
          <p:nvPr/>
        </p:nvSpPr>
        <p:spPr>
          <a:xfrm rot="16200000">
            <a:off x="2707752" y="3607191"/>
            <a:ext cx="3821353" cy="2617720"/>
          </a:xfrm>
          <a:prstGeom prst="rect">
            <a:avLst/>
          </a:prstGeom>
          <a:solidFill>
            <a:schemeClr val="accent5">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
        <p:nvSpPr>
          <p:cNvPr id="22" name="Rektangel 21"/>
          <p:cNvSpPr/>
          <p:nvPr/>
        </p:nvSpPr>
        <p:spPr>
          <a:xfrm rot="16200000">
            <a:off x="3954977" y="-619501"/>
            <a:ext cx="1242856" cy="2533666"/>
          </a:xfrm>
          <a:prstGeom prst="rect">
            <a:avLst/>
          </a:prstGeom>
          <a:solidFill>
            <a:schemeClr val="accent5">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FFFFFF"/>
              </a:solidFill>
            </a:endParaRPr>
          </a:p>
        </p:txBody>
      </p:sp>
    </p:spTree>
    <p:extLst>
      <p:ext uri="{BB962C8B-B14F-4D97-AF65-F5344CB8AC3E}">
        <p14:creationId xmlns:p14="http://schemas.microsoft.com/office/powerpoint/2010/main" val="2571693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457200" y="1600203"/>
            <a:ext cx="8507288" cy="532654"/>
          </a:xfrm>
        </p:spPr>
        <p:txBody>
          <a:bodyPr/>
          <a:lstStyle/>
          <a:p>
            <a:pPr>
              <a:buFont typeface="Arial" pitchFamily="34" charset="0"/>
              <a:buChar char="•"/>
            </a:pPr>
            <a:r>
              <a:rPr lang="sv-SE" dirty="0" err="1" smtClean="0">
                <a:solidFill>
                  <a:schemeClr val="bg1"/>
                </a:solidFill>
              </a:rPr>
              <a:t>Azure</a:t>
            </a:r>
            <a:r>
              <a:rPr lang="sv-SE" dirty="0" smtClean="0">
                <a:solidFill>
                  <a:schemeClr val="bg1"/>
                </a:solidFill>
              </a:rPr>
              <a:t> </a:t>
            </a:r>
            <a:r>
              <a:rPr lang="sv-SE" dirty="0" err="1" smtClean="0">
                <a:solidFill>
                  <a:schemeClr val="bg1"/>
                </a:solidFill>
              </a:rPr>
              <a:t>Storage</a:t>
            </a:r>
            <a:r>
              <a:rPr lang="sv-SE" dirty="0" smtClean="0">
                <a:solidFill>
                  <a:schemeClr val="bg1"/>
                </a:solidFill>
              </a:rPr>
              <a:t>: filer, ”</a:t>
            </a:r>
            <a:r>
              <a:rPr lang="sv-SE" dirty="0" err="1" smtClean="0">
                <a:solidFill>
                  <a:schemeClr val="bg1"/>
                </a:solidFill>
              </a:rPr>
              <a:t>NoSQL</a:t>
            </a:r>
            <a:r>
              <a:rPr lang="sv-SE" dirty="0" smtClean="0">
                <a:solidFill>
                  <a:schemeClr val="bg1"/>
                </a:solidFill>
              </a:rPr>
              <a:t>”-data</a:t>
            </a:r>
            <a:endParaRPr lang="sv-SE" dirty="0">
              <a:solidFill>
                <a:schemeClr val="bg1"/>
              </a:solidFill>
            </a:endParaRPr>
          </a:p>
        </p:txBody>
      </p:sp>
      <p:sp>
        <p:nvSpPr>
          <p:cNvPr id="4" name="Title 1"/>
          <p:cNvSpPr>
            <a:spLocks noGrp="1"/>
          </p:cNvSpPr>
          <p:nvPr>
            <p:ph type="title"/>
          </p:nvPr>
        </p:nvSpPr>
        <p:spPr>
          <a:xfrm>
            <a:off x="457200" y="274638"/>
            <a:ext cx="8229600" cy="1143000"/>
          </a:xfrm>
        </p:spPr>
        <p:txBody>
          <a:bodyPr>
            <a:normAutofit/>
          </a:bodyPr>
          <a:lstStyle/>
          <a:p>
            <a:r>
              <a:rPr lang="en-US" sz="3600" dirty="0" smtClean="0"/>
              <a:t>Windows Azure </a:t>
            </a:r>
            <a:r>
              <a:rPr lang="en-US" sz="3600" dirty="0" smtClean="0"/>
              <a:t>– PAAS++</a:t>
            </a:r>
            <a:endParaRPr lang="en-US" sz="3600" dirty="0"/>
          </a:p>
        </p:txBody>
      </p:sp>
      <p:sp>
        <p:nvSpPr>
          <p:cNvPr id="5" name="Platshållare för innehåll 2"/>
          <p:cNvSpPr txBox="1">
            <a:spLocks/>
          </p:cNvSpPr>
          <p:nvPr/>
        </p:nvSpPr>
        <p:spPr>
          <a:xfrm>
            <a:off x="457200" y="2132856"/>
            <a:ext cx="8507288" cy="5326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sv-SE" dirty="0">
                <a:solidFill>
                  <a:srgbClr val="FFFFFF"/>
                </a:solidFill>
              </a:rPr>
              <a:t>SQL </a:t>
            </a:r>
            <a:r>
              <a:rPr lang="sv-SE" dirty="0" err="1" smtClean="0">
                <a:solidFill>
                  <a:srgbClr val="FFFFFF"/>
                </a:solidFill>
              </a:rPr>
              <a:t>Azure</a:t>
            </a:r>
            <a:r>
              <a:rPr lang="sv-SE" dirty="0" smtClean="0">
                <a:solidFill>
                  <a:srgbClr val="FFFFFF"/>
                </a:solidFill>
              </a:rPr>
              <a:t> – databas som tjänst</a:t>
            </a:r>
            <a:endParaRPr lang="sv-SE" dirty="0">
              <a:solidFill>
                <a:srgbClr val="FFFFFF"/>
              </a:solidFill>
            </a:endParaRPr>
          </a:p>
        </p:txBody>
      </p:sp>
      <p:sp>
        <p:nvSpPr>
          <p:cNvPr id="6" name="Platshållare för innehåll 2"/>
          <p:cNvSpPr txBox="1">
            <a:spLocks/>
          </p:cNvSpPr>
          <p:nvPr/>
        </p:nvSpPr>
        <p:spPr>
          <a:xfrm>
            <a:off x="457200" y="2680322"/>
            <a:ext cx="8507288" cy="5326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sv-SE" dirty="0" smtClean="0">
                <a:solidFill>
                  <a:srgbClr val="FFFFFF"/>
                </a:solidFill>
              </a:rPr>
              <a:t>CDN - </a:t>
            </a:r>
            <a:r>
              <a:rPr lang="sv-SE" dirty="0" err="1" smtClean="0">
                <a:solidFill>
                  <a:srgbClr val="FFFFFF"/>
                </a:solidFill>
              </a:rPr>
              <a:t>Content</a:t>
            </a:r>
            <a:r>
              <a:rPr lang="sv-SE" dirty="0" smtClean="0">
                <a:solidFill>
                  <a:srgbClr val="FFFFFF"/>
                </a:solidFill>
              </a:rPr>
              <a:t> </a:t>
            </a:r>
            <a:r>
              <a:rPr lang="sv-SE" dirty="0" err="1">
                <a:solidFill>
                  <a:srgbClr val="FFFFFF"/>
                </a:solidFill>
              </a:rPr>
              <a:t>Delivery</a:t>
            </a:r>
            <a:r>
              <a:rPr lang="sv-SE" dirty="0">
                <a:solidFill>
                  <a:srgbClr val="FFFFFF"/>
                </a:solidFill>
              </a:rPr>
              <a:t> </a:t>
            </a:r>
            <a:r>
              <a:rPr lang="sv-SE" dirty="0" err="1">
                <a:solidFill>
                  <a:srgbClr val="FFFFFF"/>
                </a:solidFill>
              </a:rPr>
              <a:t>Network</a:t>
            </a:r>
            <a:endParaRPr lang="sv-SE" dirty="0">
              <a:solidFill>
                <a:srgbClr val="FFFFFF"/>
              </a:solidFill>
            </a:endParaRPr>
          </a:p>
          <a:p>
            <a:pPr>
              <a:buFont typeface="Arial" pitchFamily="34" charset="0"/>
              <a:buChar char="•"/>
            </a:pPr>
            <a:endParaRPr lang="sv-SE" dirty="0">
              <a:solidFill>
                <a:srgbClr val="FFFFFF"/>
              </a:solidFill>
            </a:endParaRPr>
          </a:p>
        </p:txBody>
      </p:sp>
      <p:sp>
        <p:nvSpPr>
          <p:cNvPr id="7" name="Platshållare för innehåll 2"/>
          <p:cNvSpPr txBox="1">
            <a:spLocks/>
          </p:cNvSpPr>
          <p:nvPr/>
        </p:nvSpPr>
        <p:spPr>
          <a:xfrm>
            <a:off x="467544" y="3212976"/>
            <a:ext cx="8507288" cy="5326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Tx/>
              <a:buBlip>
                <a:blip r:embed="rId3"/>
              </a:buBlip>
              <a:defRPr sz="2800" kern="1200">
                <a:solidFill>
                  <a:schemeClr val="tx1"/>
                </a:solidFill>
                <a:latin typeface="Interstate Bold"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Interstate Light"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Interstate Light"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Interstate Light"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r>
              <a:rPr lang="sv-SE" dirty="0">
                <a:solidFill>
                  <a:srgbClr val="FFFFFF"/>
                </a:solidFill>
              </a:rPr>
              <a:t>Service Bus</a:t>
            </a:r>
          </a:p>
        </p:txBody>
      </p:sp>
    </p:spTree>
    <p:extLst>
      <p:ext uri="{BB962C8B-B14F-4D97-AF65-F5344CB8AC3E}">
        <p14:creationId xmlns:p14="http://schemas.microsoft.com/office/powerpoint/2010/main" val="3458010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Lst>
  </p:timing>
</p:sld>
</file>

<file path=ppt/theme/theme1.xml><?xml version="1.0" encoding="utf-8"?>
<a:theme xmlns:a="http://schemas.openxmlformats.org/drawingml/2006/main" name="Med Logotyp">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Active Solution">
      <a:majorFont>
        <a:latin typeface="Interstate Bold"/>
        <a:ea typeface=""/>
        <a:cs typeface=""/>
      </a:majorFont>
      <a:minorFont>
        <a:latin typeface="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mj-lt"/>
          </a:defRPr>
        </a:defPPr>
      </a:lstStyle>
    </a:txDef>
  </a:objectDefaults>
  <a:extraClrSchemeLst/>
</a:theme>
</file>

<file path=ppt/theme/theme10.xml><?xml version="1.0" encoding="utf-8"?>
<a:theme xmlns:a="http://schemas.openxmlformats.org/drawingml/2006/main" name="7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11.xml><?xml version="1.0" encoding="utf-8"?>
<a:theme xmlns:a="http://schemas.openxmlformats.org/drawingml/2006/main" name="MIX09 PPT Template 4x3">
  <a:themeElements>
    <a:clrScheme name="MIX09">
      <a:dk1>
        <a:srgbClr val="000000"/>
      </a:dk1>
      <a:lt1>
        <a:srgbClr val="FFFFFF"/>
      </a:lt1>
      <a:dk2>
        <a:srgbClr val="050595"/>
      </a:dk2>
      <a:lt2>
        <a:srgbClr val="FFFF99"/>
      </a:lt2>
      <a:accent1>
        <a:srgbClr val="339900"/>
      </a:accent1>
      <a:accent2>
        <a:srgbClr val="00CCFF"/>
      </a:accent2>
      <a:accent3>
        <a:srgbClr val="FF0066"/>
      </a:accent3>
      <a:accent4>
        <a:srgbClr val="D1CC00"/>
      </a:accent4>
      <a:accent5>
        <a:srgbClr val="FF6600"/>
      </a:accent5>
      <a:accent6>
        <a:srgbClr val="808080"/>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2">
              <a:satMod val="300000"/>
            </a:schemeClr>
          </a:contourClr>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gradFill>
              <a:gsLst>
                <a:gs pos="62000">
                  <a:schemeClr val="tx1"/>
                </a:gs>
                <a:gs pos="88000">
                  <a:schemeClr val="tx1"/>
                </a:gs>
              </a:gsLst>
              <a:lin ang="5400000" scaled="0"/>
            </a:gra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rtlCol="0">
        <a:spAutoFit/>
      </a:bodyPr>
      <a:lstStyle>
        <a:defPPr>
          <a:defRPr sz="2400" dirty="0" smtClean="0">
            <a:gradFill>
              <a:gsLst>
                <a:gs pos="70000">
                  <a:schemeClr val="tx1"/>
                </a:gs>
                <a:gs pos="100000">
                  <a:schemeClr val="tx1"/>
                </a:gs>
              </a:gsLst>
              <a:lin ang="16200000" scaled="0"/>
            </a:gradFill>
          </a:defRPr>
        </a:defPPr>
      </a:lstStyle>
    </a:txDef>
  </a:objectDefaults>
  <a:extraClrSchemeLst/>
</a:theme>
</file>

<file path=ppt/theme/theme12.xml><?xml version="1.0" encoding="utf-8"?>
<a:theme xmlns:a="http://schemas.openxmlformats.org/drawingml/2006/main" name="8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13.xml><?xml version="1.0" encoding="utf-8"?>
<a:theme xmlns:a="http://schemas.openxmlformats.org/drawingml/2006/main" name="9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14.xml><?xml version="1.0" encoding="utf-8"?>
<a:theme xmlns:a="http://schemas.openxmlformats.org/drawingml/2006/main" name="10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15.xml><?xml version="1.0" encoding="utf-8"?>
<a:theme xmlns:a="http://schemas.openxmlformats.org/drawingml/2006/main" name="11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16.xml><?xml version="1.0" encoding="utf-8"?>
<a:theme xmlns:a="http://schemas.openxmlformats.org/drawingml/2006/main" name="TechEd2008_Dev_4-3 (2)">
  <a:themeElements>
    <a:clrScheme name="TechEd 2008 Developer">
      <a:dk1>
        <a:srgbClr val="000000"/>
      </a:dk1>
      <a:lt1>
        <a:srgbClr val="FFFFFF"/>
      </a:lt1>
      <a:dk2>
        <a:srgbClr val="5F5F5F"/>
      </a:dk2>
      <a:lt2>
        <a:srgbClr val="F2803A"/>
      </a:lt2>
      <a:accent1>
        <a:srgbClr val="FFC000"/>
      </a:accent1>
      <a:accent2>
        <a:srgbClr val="2DB557"/>
      </a:accent2>
      <a:accent3>
        <a:srgbClr val="DF8045"/>
      </a:accent3>
      <a:accent4>
        <a:srgbClr val="2A86DA"/>
      </a:accent4>
      <a:accent5>
        <a:srgbClr val="FF9929"/>
      </a:accent5>
      <a:accent6>
        <a:srgbClr val="808080"/>
      </a:accent6>
      <a:hlink>
        <a:srgbClr val="F9B883"/>
      </a:hlink>
      <a:folHlink>
        <a:srgbClr val="F0ED7B"/>
      </a:folHlink>
    </a:clrScheme>
    <a:fontScheme name="Custom 2">
      <a:majorFont>
        <a:latin typeface="Calibri"/>
        <a:ea typeface=""/>
        <a:cs typeface=""/>
      </a:majorFont>
      <a:minorFont>
        <a:latin typeface="Calibri"/>
        <a:ea typeface=""/>
        <a:cs typeface=""/>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4"/>
        </a:lnRef>
        <a:fillRef idx="3">
          <a:schemeClr val="accent4"/>
        </a:fillRef>
        <a:effectRef idx="3">
          <a:schemeClr val="accent4"/>
        </a:effectRef>
        <a:fontRef idx="minor">
          <a:schemeClr val="lt1"/>
        </a:fontRef>
      </a:style>
    </a:spDef>
  </a:objectDefaults>
  <a:extraClrSchemeLst/>
</a:theme>
</file>

<file path=ppt/theme/theme17.xml><?xml version="1.0" encoding="utf-8"?>
<a:theme xmlns:a="http://schemas.openxmlformats.org/drawingml/2006/main" name="12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18.xml><?xml version="1.0" encoding="utf-8"?>
<a:theme xmlns:a="http://schemas.openxmlformats.org/drawingml/2006/main" name="13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19.xml><?xml version="1.0" encoding="utf-8"?>
<a:theme xmlns:a="http://schemas.openxmlformats.org/drawingml/2006/main" name="14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2.xml><?xml version="1.0" encoding="utf-8"?>
<a:theme xmlns:a="http://schemas.openxmlformats.org/drawingml/2006/main" name="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20.xml><?xml version="1.0" encoding="utf-8"?>
<a:theme xmlns:a="http://schemas.openxmlformats.org/drawingml/2006/main" name="15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21.xml><?xml version="1.0" encoding="utf-8"?>
<a:theme xmlns:a="http://schemas.openxmlformats.org/drawingml/2006/main" name="16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2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1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5.xml><?xml version="1.0" encoding="utf-8"?>
<a:theme xmlns:a="http://schemas.openxmlformats.org/drawingml/2006/main" name="2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6.xml><?xml version="1.0" encoding="utf-8"?>
<a:theme xmlns:a="http://schemas.openxmlformats.org/drawingml/2006/main" name="3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7.xml><?xml version="1.0" encoding="utf-8"?>
<a:theme xmlns:a="http://schemas.openxmlformats.org/drawingml/2006/main" name="4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8.xml><?xml version="1.0" encoding="utf-8"?>
<a:theme xmlns:a="http://schemas.openxmlformats.org/drawingml/2006/main" name="5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ppt/theme/theme9.xml><?xml version="1.0" encoding="utf-8"?>
<a:theme xmlns:a="http://schemas.openxmlformats.org/drawingml/2006/main" name="6_Anpassad formgivning">
  <a:themeElements>
    <a:clrScheme name="Active Solution">
      <a:dk1>
        <a:sysClr val="windowText" lastClr="000000"/>
      </a:dk1>
      <a:lt1>
        <a:srgbClr val="FFFFFF"/>
      </a:lt1>
      <a:dk2>
        <a:srgbClr val="FFFFFF"/>
      </a:dk2>
      <a:lt2>
        <a:srgbClr val="FFFFFF"/>
      </a:lt2>
      <a:accent1>
        <a:srgbClr val="008BC3"/>
      </a:accent1>
      <a:accent2>
        <a:srgbClr val="4D4D4F"/>
      </a:accent2>
      <a:accent3>
        <a:srgbClr val="F68B1F"/>
      </a:accent3>
      <a:accent4>
        <a:srgbClr val="00AEF4"/>
      </a:accent4>
      <a:accent5>
        <a:srgbClr val="606063"/>
      </a:accent5>
      <a:accent6>
        <a:srgbClr val="FFAE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latin typeface="Interstate Light" pitchFamily="50"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Med Logotyp</Template>
  <TotalTime>4818</TotalTime>
  <Words>702</Words>
  <Application>Microsoft Office PowerPoint</Application>
  <PresentationFormat>Bildspel på skärmen (4:3)</PresentationFormat>
  <Paragraphs>198</Paragraphs>
  <Slides>32</Slides>
  <Notes>26</Notes>
  <HiddenSlides>0</HiddenSlides>
  <MMClips>0</MMClips>
  <ScaleCrop>false</ScaleCrop>
  <HeadingPairs>
    <vt:vector size="4" baseType="variant">
      <vt:variant>
        <vt:lpstr>Tema</vt:lpstr>
      </vt:variant>
      <vt:variant>
        <vt:i4>21</vt:i4>
      </vt:variant>
      <vt:variant>
        <vt:lpstr>Bildrubriker</vt:lpstr>
      </vt:variant>
      <vt:variant>
        <vt:i4>32</vt:i4>
      </vt:variant>
    </vt:vector>
  </HeadingPairs>
  <TitlesOfParts>
    <vt:vector size="53" baseType="lpstr">
      <vt:lpstr>Med Logotyp</vt:lpstr>
      <vt:lpstr>Anpassad formgivning</vt:lpstr>
      <vt:lpstr>BUILD_Breakout_Template _ SAMPLE for Scott 7.28</vt:lpstr>
      <vt:lpstr>1_Anpassad formgivning</vt:lpstr>
      <vt:lpstr>2_Anpassad formgivning</vt:lpstr>
      <vt:lpstr>3_Anpassad formgivning</vt:lpstr>
      <vt:lpstr>4_Anpassad formgivning</vt:lpstr>
      <vt:lpstr>5_Anpassad formgivning</vt:lpstr>
      <vt:lpstr>6_Anpassad formgivning</vt:lpstr>
      <vt:lpstr>7_Anpassad formgivning</vt:lpstr>
      <vt:lpstr>MIX09 PPT Template 4x3</vt:lpstr>
      <vt:lpstr>8_Anpassad formgivning</vt:lpstr>
      <vt:lpstr>9_Anpassad formgivning</vt:lpstr>
      <vt:lpstr>10_Anpassad formgivning</vt:lpstr>
      <vt:lpstr>11_Anpassad formgivning</vt:lpstr>
      <vt:lpstr>TechEd2008_Dev_4-3 (2)</vt:lpstr>
      <vt:lpstr>12_Anpassad formgivning</vt:lpstr>
      <vt:lpstr>13_Anpassad formgivning</vt:lpstr>
      <vt:lpstr>14_Anpassad formgivning</vt:lpstr>
      <vt:lpstr>15_Anpassad formgivning</vt:lpstr>
      <vt:lpstr>16_Anpassad formgivning</vt:lpstr>
      <vt:lpstr>Systemutveckling i molnet - IRL</vt:lpstr>
      <vt:lpstr>Active Solution</vt:lpstr>
      <vt:lpstr>PowerPoint-presentation</vt:lpstr>
      <vt:lpstr>PowerPoint-presentation</vt:lpstr>
      <vt:lpstr>PowerPoint-presentation</vt:lpstr>
      <vt:lpstr>Olika typer av molntjänster</vt:lpstr>
      <vt:lpstr>Vad erbjuder olika leverantörer?</vt:lpstr>
      <vt:lpstr>Vad erbjuder olika leverantörer?</vt:lpstr>
      <vt:lpstr>Windows Azure – PAAS++</vt:lpstr>
      <vt:lpstr>Windows Azure – kringtjänster forts.</vt:lpstr>
      <vt:lpstr>PowerPoint-presentation</vt:lpstr>
      <vt:lpstr>Privat eller Publikt moln?</vt:lpstr>
      <vt:lpstr>PowerPoint-presentation</vt:lpstr>
      <vt:lpstr>PowerPoint-presentation</vt:lpstr>
      <vt:lpstr>PowerPoint-presentation</vt:lpstr>
      <vt:lpstr>PowerPoint-presentation</vt:lpstr>
      <vt:lpstr>PowerPoint-presentation</vt:lpstr>
      <vt:lpstr>PowerPoint-presentation</vt:lpstr>
      <vt:lpstr>PowerPoint-presentation</vt:lpstr>
      <vt:lpstr>Räkna med att tjänster går ner!</vt:lpstr>
      <vt:lpstr>PowerPoint-presentation</vt:lpstr>
      <vt:lpstr>PowerPoint-presentation</vt:lpstr>
      <vt:lpstr>Doing it right might be wrong…</vt:lpstr>
      <vt:lpstr>PowerPoint-presentation</vt:lpstr>
      <vt:lpstr>PowerPoint-presentation</vt:lpstr>
      <vt:lpstr>“COA” – Cost Oriented Architecture</vt:lpstr>
      <vt:lpstr>AUTOMATISERA</vt:lpstr>
      <vt:lpstr>AUTOMATISERA</vt:lpstr>
      <vt:lpstr>PowerPoint-presentation</vt:lpstr>
      <vt:lpstr>AUTOMATISERA</vt:lpstr>
      <vt:lpstr>Sammanfattning</vt:lpstr>
      <vt:lpstr>Tack!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Federerad säkerhet och identitetshantering – lokalt och i molnet</dc:title>
  <dc:creator>Robert Folkesson</dc:creator>
  <cp:lastModifiedBy>Robert Folkesson</cp:lastModifiedBy>
  <cp:revision>138</cp:revision>
  <dcterms:created xsi:type="dcterms:W3CDTF">2011-10-04T13:03:18Z</dcterms:created>
  <dcterms:modified xsi:type="dcterms:W3CDTF">2012-02-08T09:50:59Z</dcterms:modified>
</cp:coreProperties>
</file>