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88" r:id="rId2"/>
    <p:sldId id="290" r:id="rId3"/>
    <p:sldId id="306" r:id="rId4"/>
    <p:sldId id="302" r:id="rId5"/>
    <p:sldId id="291" r:id="rId6"/>
    <p:sldId id="320" r:id="rId7"/>
    <p:sldId id="301" r:id="rId8"/>
    <p:sldId id="305" r:id="rId9"/>
    <p:sldId id="321" r:id="rId10"/>
    <p:sldId id="289" r:id="rId11"/>
    <p:sldId id="307" r:id="rId12"/>
    <p:sldId id="329" r:id="rId13"/>
    <p:sldId id="323" r:id="rId14"/>
    <p:sldId id="308" r:id="rId15"/>
    <p:sldId id="311" r:id="rId16"/>
    <p:sldId id="312" r:id="rId17"/>
    <p:sldId id="313" r:id="rId18"/>
    <p:sldId id="318" r:id="rId19"/>
    <p:sldId id="314" r:id="rId20"/>
    <p:sldId id="315" r:id="rId21"/>
    <p:sldId id="310" r:id="rId22"/>
    <p:sldId id="316" r:id="rId23"/>
    <p:sldId id="328" r:id="rId24"/>
    <p:sldId id="317" r:id="rId25"/>
    <p:sldId id="319" r:id="rId26"/>
    <p:sldId id="324" r:id="rId27"/>
    <p:sldId id="325" r:id="rId28"/>
    <p:sldId id="326" r:id="rId29"/>
    <p:sldId id="327" r:id="rId30"/>
    <p:sldId id="322" r:id="rId31"/>
    <p:sldId id="286" r:id="rId32"/>
    <p:sldId id="284" r:id="rId33"/>
    <p:sldId id="287"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38" autoAdjust="0"/>
  </p:normalViewPr>
  <p:slideViewPr>
    <p:cSldViewPr>
      <p:cViewPr>
        <p:scale>
          <a:sx n="130" d="100"/>
          <a:sy n="130" d="100"/>
        </p:scale>
        <p:origin x="2394" y="1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90D87-AFD1-405D-9D9E-320663FF8219}" type="datetimeFigureOut">
              <a:rPr lang="en-US" smtClean="0"/>
              <a:t>4/25/2012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DBFC3-EE07-47EF-AB77-1E23449B51DA}" type="slidenum">
              <a:rPr lang="en-US" smtClean="0"/>
              <a:t>‹#›</a:t>
            </a:fld>
            <a:endParaRPr lang="en-US"/>
          </a:p>
        </p:txBody>
      </p:sp>
    </p:spTree>
    <p:extLst>
      <p:ext uri="{BB962C8B-B14F-4D97-AF65-F5344CB8AC3E}">
        <p14:creationId xmlns:p14="http://schemas.microsoft.com/office/powerpoint/2010/main" val="318593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4DBFC3-EE07-47EF-AB77-1E23449B51DA}" type="slidenum">
              <a:rPr lang="en-US" smtClean="0"/>
              <a:t>12</a:t>
            </a:fld>
            <a:endParaRPr lang="en-US"/>
          </a:p>
        </p:txBody>
      </p:sp>
    </p:spTree>
    <p:extLst>
      <p:ext uri="{BB962C8B-B14F-4D97-AF65-F5344CB8AC3E}">
        <p14:creationId xmlns:p14="http://schemas.microsoft.com/office/powerpoint/2010/main" val="338948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But what about when I delete my deployment to upgrade my service? </a:t>
            </a:r>
            <a:br>
              <a:rPr lang="en-US" dirty="0" smtClean="0"/>
            </a:br>
            <a:r>
              <a:rPr lang="en-US" dirty="0" smtClean="0"/>
              <a:t>In the past a change to the Service Definition (increasing or decreasing the size of a VM, Changing role endpoints, Adding or removing roles etc.) would require a full re-deployment. Because IP Addresses are allocated at deployment time, deleting the deployment would reallocate your previous address to the pool and the re-deployment would likely result in a new IP Address.</a:t>
            </a:r>
          </a:p>
          <a:p>
            <a:r>
              <a:rPr lang="en-US" dirty="0" smtClean="0"/>
              <a:t>As of Oct 2011 this is no longer the case! </a:t>
            </a:r>
            <a:br>
              <a:rPr lang="en-US" dirty="0" smtClean="0"/>
            </a:br>
            <a:endParaRPr lang="en-US" dirty="0" smtClean="0"/>
          </a:p>
          <a:p>
            <a:endParaRPr lang="sv-SE" dirty="0"/>
          </a:p>
        </p:txBody>
      </p:sp>
      <p:sp>
        <p:nvSpPr>
          <p:cNvPr id="4" name="Platshållare för bildnummer 3"/>
          <p:cNvSpPr>
            <a:spLocks noGrp="1"/>
          </p:cNvSpPr>
          <p:nvPr>
            <p:ph type="sldNum" sz="quarter" idx="10"/>
          </p:nvPr>
        </p:nvSpPr>
        <p:spPr/>
        <p:txBody>
          <a:bodyPr/>
          <a:lstStyle/>
          <a:p>
            <a:fld id="{804DBFC3-EE07-47EF-AB77-1E23449B51DA}" type="slidenum">
              <a:rPr lang="en-US" smtClean="0"/>
              <a:t>22</a:t>
            </a:fld>
            <a:endParaRPr lang="en-US"/>
          </a:p>
        </p:txBody>
      </p:sp>
    </p:spTree>
    <p:extLst>
      <p:ext uri="{BB962C8B-B14F-4D97-AF65-F5344CB8AC3E}">
        <p14:creationId xmlns:p14="http://schemas.microsoft.com/office/powerpoint/2010/main" val="338948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 blob max 200 GB. Parallel</a:t>
            </a:r>
            <a:r>
              <a:rPr lang="en-US" baseline="0" dirty="0" smtClean="0"/>
              <a:t> </a:t>
            </a:r>
            <a:r>
              <a:rPr lang="en-US" baseline="0" dirty="0" err="1" smtClean="0"/>
              <a:t>skrivning</a:t>
            </a:r>
            <a:r>
              <a:rPr lang="en-US" baseline="0" dirty="0" smtClean="0"/>
              <a:t>. Page blob 1TB. </a:t>
            </a:r>
            <a:r>
              <a:rPr lang="en-US" baseline="0" dirty="0" err="1" smtClean="0"/>
              <a:t>Totalt</a:t>
            </a:r>
            <a:r>
              <a:rPr lang="en-US" baseline="0" dirty="0" smtClean="0"/>
              <a:t> 100TB.</a:t>
            </a:r>
            <a:endParaRPr lang="en-US" dirty="0"/>
          </a:p>
        </p:txBody>
      </p:sp>
      <p:sp>
        <p:nvSpPr>
          <p:cNvPr id="5" name="Date Placeholder 4"/>
          <p:cNvSpPr>
            <a:spLocks noGrp="1"/>
          </p:cNvSpPr>
          <p:nvPr>
            <p:ph type="dt" idx="10"/>
          </p:nvPr>
        </p:nvSpPr>
        <p:spPr/>
        <p:txBody>
          <a:bodyPr/>
          <a:lstStyle/>
          <a:p>
            <a:fld id="{4B4885C6-64ED-4F63-877C-DBBFB3FF7962}" type="datetime1">
              <a:rPr lang="en-US" smtClean="0">
                <a:solidFill>
                  <a:prstClr val="black"/>
                </a:solidFill>
              </a:rPr>
              <a:pPr/>
              <a:t>4/25/2012</a:t>
            </a:fld>
            <a:endParaRPr lang="en-US">
              <a:solidFill>
                <a:prstClr val="black"/>
              </a:solidFill>
            </a:endParaRPr>
          </a:p>
        </p:txBody>
      </p:sp>
      <p:sp>
        <p:nvSpPr>
          <p:cNvPr id="6" name="Slide Number Placeholder 5"/>
          <p:cNvSpPr>
            <a:spLocks noGrp="1"/>
          </p:cNvSpPr>
          <p:nvPr>
            <p:ph type="sldNum" sz="quarter" idx="11"/>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solidFill>
                  <a:prstClr val="black"/>
                </a:solidFill>
              </a:rPr>
              <a:t>MIX 09</a:t>
            </a:r>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900" b="0" i="0" u="none" strike="noStrike" kern="1200" baseline="0" dirty="0" smtClean="0">
                <a:solidFill>
                  <a:schemeClr val="tx1"/>
                </a:solidFill>
                <a:latin typeface="Segoe UI" pitchFamily="34" charset="0"/>
                <a:ea typeface="+mn-ea"/>
                <a:cs typeface="+mn-cs"/>
              </a:rPr>
              <a:t>The theme of </a:t>
            </a:r>
            <a:r>
              <a:rPr lang="en-US" sz="900" b="0" i="0" u="none" strike="noStrike" kern="1200" baseline="0" dirty="0" err="1" smtClean="0">
                <a:solidFill>
                  <a:schemeClr val="tx1"/>
                </a:solidFill>
                <a:latin typeface="Segoe UI" pitchFamily="34" charset="0"/>
                <a:ea typeface="+mn-ea"/>
                <a:cs typeface="+mn-cs"/>
              </a:rPr>
              <a:t>TechDays</a:t>
            </a:r>
            <a:r>
              <a:rPr lang="en-US" sz="900" b="0" i="0" u="none" strike="noStrike" kern="1200" baseline="0" dirty="0" smtClean="0">
                <a:solidFill>
                  <a:schemeClr val="tx1"/>
                </a:solidFill>
                <a:latin typeface="Segoe UI" pitchFamily="34" charset="0"/>
                <a:ea typeface="+mn-ea"/>
                <a:cs typeface="+mn-cs"/>
              </a:rPr>
              <a:t> 2012 is The </a:t>
            </a:r>
            <a:r>
              <a:rPr lang="en-US" sz="900" b="0" i="0" u="none" strike="noStrike" kern="1200" baseline="0" dirty="0" err="1" smtClean="0">
                <a:solidFill>
                  <a:schemeClr val="tx1"/>
                </a:solidFill>
                <a:latin typeface="Segoe UI" pitchFamily="34" charset="0"/>
                <a:ea typeface="+mn-ea"/>
                <a:cs typeface="+mn-cs"/>
              </a:rPr>
              <a:t>nextperience</a:t>
            </a:r>
            <a:r>
              <a:rPr lang="en-US" sz="900" b="0" i="0" u="none" strike="noStrike" kern="1200" baseline="0" dirty="0" smtClean="0">
                <a:solidFill>
                  <a:schemeClr val="tx1"/>
                </a:solidFill>
                <a:latin typeface="Segoe UI" pitchFamily="34" charset="0"/>
                <a:ea typeface="+mn-ea"/>
                <a:cs typeface="+mn-cs"/>
              </a:rPr>
              <a:t> which means that we link together the next experience with existing experience. </a:t>
            </a:r>
          </a:p>
          <a:p>
            <a:endParaRPr lang="en-US" sz="900" b="0" i="0" u="none" strike="noStrike" kern="1200" baseline="0" dirty="0" smtClean="0">
              <a:solidFill>
                <a:schemeClr val="tx1"/>
              </a:solidFill>
              <a:latin typeface="Segoe UI" pitchFamily="34" charset="0"/>
              <a:ea typeface="+mn-ea"/>
              <a:cs typeface="+mn-cs"/>
            </a:endParaRPr>
          </a:p>
          <a:p>
            <a:r>
              <a:rPr lang="en-US" sz="900" b="0" i="0" u="none" strike="noStrike" kern="1200" baseline="0" dirty="0" smtClean="0">
                <a:solidFill>
                  <a:schemeClr val="tx1"/>
                </a:solidFill>
                <a:latin typeface="Segoe UI" pitchFamily="34" charset="0"/>
                <a:ea typeface="+mn-ea"/>
                <a:cs typeface="+mn-cs"/>
              </a:rPr>
              <a:t>We want you to write down your one-liner and shortly describe </a:t>
            </a:r>
            <a:r>
              <a:rPr lang="en-US" sz="900" b="0" i="1" u="none" strike="noStrike" kern="1200" baseline="0" dirty="0" smtClean="0">
                <a:solidFill>
                  <a:schemeClr val="tx1"/>
                </a:solidFill>
                <a:latin typeface="Segoe UI" pitchFamily="34" charset="0"/>
                <a:ea typeface="+mn-ea"/>
                <a:cs typeface="+mn-cs"/>
              </a:rPr>
              <a:t>What's your </a:t>
            </a:r>
            <a:r>
              <a:rPr lang="en-US" sz="900" b="0" i="1" u="none" strike="noStrike" kern="1200" baseline="0" dirty="0" err="1" smtClean="0">
                <a:solidFill>
                  <a:schemeClr val="tx1"/>
                </a:solidFill>
                <a:latin typeface="Segoe UI" pitchFamily="34" charset="0"/>
                <a:ea typeface="+mn-ea"/>
                <a:cs typeface="+mn-cs"/>
              </a:rPr>
              <a:t>nextperience</a:t>
            </a:r>
            <a:r>
              <a:rPr lang="en-US" sz="900" b="0" i="0" u="none" strike="noStrike" kern="1200" baseline="0" dirty="0" smtClean="0">
                <a:solidFill>
                  <a:schemeClr val="tx1"/>
                </a:solidFill>
                <a:latin typeface="Segoe UI" pitchFamily="34" charset="0"/>
                <a:ea typeface="+mn-ea"/>
                <a:cs typeface="+mn-cs"/>
              </a:rPr>
              <a:t>.</a:t>
            </a:r>
          </a:p>
        </p:txBody>
      </p:sp>
      <p:sp>
        <p:nvSpPr>
          <p:cNvPr id="4" name="Platshållare för bildnumm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60543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Please use this slide as your last.</a:t>
            </a:r>
            <a:endParaRPr lang="sv-SE" dirty="0"/>
          </a:p>
        </p:txBody>
      </p:sp>
      <p:sp>
        <p:nvSpPr>
          <p:cNvPr id="4" name="Platshållare för bildnumm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2252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58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57550"/>
            <a:ext cx="6400800" cy="131445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BF80DE9-EA44-40DC-819C-0956A0E2453C}" type="datetimeFigureOut">
              <a:rPr lang="en-US" smtClean="0"/>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504425475"/>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3091478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88145774"/>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urple">
    <p:bg>
      <p:bgPr>
        <a:solidFill>
          <a:srgbClr val="4E91C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172376"/>
            <a:ext cx="8423524" cy="685572"/>
          </a:xfrm>
        </p:spPr>
        <p:txBody>
          <a:bodyPr anchor="b">
            <a:noAutofit/>
          </a:bodyPr>
          <a:lstStyle>
            <a:lvl1pPr marL="0" indent="0">
              <a:lnSpc>
                <a:spcPts val="5176"/>
              </a:lnSpc>
              <a:buNone/>
              <a:defRPr lang="en-US" sz="50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Title</a:t>
            </a:r>
          </a:p>
        </p:txBody>
      </p:sp>
      <p:sp>
        <p:nvSpPr>
          <p:cNvPr id="4" name="Text Placeholder 8"/>
          <p:cNvSpPr>
            <a:spLocks noGrp="1"/>
          </p:cNvSpPr>
          <p:nvPr>
            <p:ph type="body" sz="quarter" idx="11" hasCustomPrompt="1"/>
          </p:nvPr>
        </p:nvSpPr>
        <p:spPr>
          <a:xfrm>
            <a:off x="384673" y="1933296"/>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Name</a:t>
            </a:r>
            <a:endParaRPr lang="en-US" dirty="0"/>
          </a:p>
        </p:txBody>
      </p:sp>
      <p:sp>
        <p:nvSpPr>
          <p:cNvPr id="5" name="Text Placeholder 8"/>
          <p:cNvSpPr>
            <a:spLocks noGrp="1"/>
          </p:cNvSpPr>
          <p:nvPr>
            <p:ph type="body" sz="quarter" idx="12" hasCustomPrompt="1"/>
          </p:nvPr>
        </p:nvSpPr>
        <p:spPr>
          <a:xfrm>
            <a:off x="386379" y="2303491"/>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Company</a:t>
            </a:r>
            <a:endParaRPr lang="en-US" dirty="0"/>
          </a:p>
        </p:txBody>
      </p:sp>
      <p:grpSp>
        <p:nvGrpSpPr>
          <p:cNvPr id="9" name="Grupp 8"/>
          <p:cNvGrpSpPr/>
          <p:nvPr userDrawn="1"/>
        </p:nvGrpSpPr>
        <p:grpSpPr>
          <a:xfrm>
            <a:off x="406626" y="4484066"/>
            <a:ext cx="3453284" cy="277926"/>
            <a:chOff x="542026" y="5950857"/>
            <a:chExt cx="4949707" cy="398465"/>
          </a:xfrm>
        </p:grpSpPr>
        <p:pic>
          <p:nvPicPr>
            <p:cNvPr id="10"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542026" y="5950857"/>
              <a:ext cx="2369199" cy="398465"/>
            </a:xfrm>
            <a:prstGeom prst="rect">
              <a:avLst/>
            </a:prstGeom>
            <a:noFill/>
            <a:ln>
              <a:noFill/>
            </a:ln>
          </p:spPr>
        </p:pic>
        <p:pic>
          <p:nvPicPr>
            <p:cNvPr id="11" name="Bildobjekt 10" descr="nextperience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6386" y="6197199"/>
              <a:ext cx="2315347" cy="127833"/>
            </a:xfrm>
            <a:prstGeom prst="rect">
              <a:avLst/>
            </a:prstGeom>
          </p:spPr>
        </p:pic>
      </p:grpSp>
    </p:spTree>
    <p:extLst>
      <p:ext uri="{BB962C8B-B14F-4D97-AF65-F5344CB8AC3E}">
        <p14:creationId xmlns:p14="http://schemas.microsoft.com/office/powerpoint/2010/main" val="1975426953"/>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y take on nextperience">
    <p:bg>
      <p:bgPr>
        <a:solidFill>
          <a:srgbClr val="9B4F9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03538" y="1361309"/>
            <a:ext cx="8423524" cy="560923"/>
          </a:xfrm>
        </p:spPr>
        <p:txBody>
          <a:bodyPr/>
          <a:lstStyle>
            <a:lvl1pPr marL="0" indent="0">
              <a:buNone/>
              <a:defRPr sz="4100" i="0" spc="-75" baseline="0">
                <a:gradFill>
                  <a:gsLst>
                    <a:gs pos="0">
                      <a:schemeClr val="tx1"/>
                    </a:gs>
                    <a:gs pos="100000">
                      <a:schemeClr val="tx1"/>
                    </a:gs>
                  </a:gsLst>
                  <a:lin ang="5400000" scaled="0"/>
                </a:gradFill>
                <a:latin typeface="Segoe UI Light" pitchFamily="34" charset="0"/>
              </a:defRPr>
            </a:lvl1pPr>
          </a:lstStyle>
          <a:p>
            <a:pPr lvl="0"/>
            <a:r>
              <a:rPr lang="en-US" dirty="0" smtClean="0"/>
              <a:t>What’s my </a:t>
            </a:r>
            <a:r>
              <a:rPr lang="en-US" dirty="0" err="1" smtClean="0"/>
              <a:t>nextperience</a:t>
            </a:r>
            <a:endParaRPr lang="en-US" dirty="0" smtClean="0"/>
          </a:p>
        </p:txBody>
      </p:sp>
    </p:spTree>
    <p:extLst>
      <p:ext uri="{BB962C8B-B14F-4D97-AF65-F5344CB8AC3E}">
        <p14:creationId xmlns:p14="http://schemas.microsoft.com/office/powerpoint/2010/main" val="1214386424"/>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4E91CE"/>
        </a:solidFill>
        <a:effectLst/>
      </p:bgPr>
    </p:bg>
    <p:spTree>
      <p:nvGrpSpPr>
        <p:cNvPr id="1" name=""/>
        <p:cNvGrpSpPr/>
        <p:nvPr/>
      </p:nvGrpSpPr>
      <p:grpSpPr>
        <a:xfrm>
          <a:off x="0" y="0"/>
          <a:ext cx="0" cy="0"/>
          <a:chOff x="0" y="0"/>
          <a:chExt cx="0" cy="0"/>
        </a:xfrm>
      </p:grpSpPr>
      <p:pic>
        <p:nvPicPr>
          <p:cNvPr id="1026" name="Picture 2" descr="C:\Users\Administrator\Documents\My Dropbox\TechDays 2012 PPT\td_logo_2012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890"/>
          <a:stretch/>
        </p:blipFill>
        <p:spPr bwMode="auto">
          <a:xfrm>
            <a:off x="463614" y="426677"/>
            <a:ext cx="3396296" cy="124005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 1"/>
          <p:cNvGrpSpPr/>
          <p:nvPr userDrawn="1"/>
        </p:nvGrpSpPr>
        <p:grpSpPr>
          <a:xfrm>
            <a:off x="406626" y="4484066"/>
            <a:ext cx="3453284" cy="277926"/>
            <a:chOff x="542026" y="5950857"/>
            <a:chExt cx="4949707" cy="398465"/>
          </a:xfrm>
        </p:grpSpPr>
        <p:pic>
          <p:nvPicPr>
            <p:cNvPr id="4"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542026" y="5950857"/>
              <a:ext cx="2369199" cy="398465"/>
            </a:xfrm>
            <a:prstGeom prst="rect">
              <a:avLst/>
            </a:prstGeom>
            <a:noFill/>
            <a:ln>
              <a:noFill/>
            </a:ln>
          </p:spPr>
        </p:pic>
        <p:pic>
          <p:nvPicPr>
            <p:cNvPr id="5" name="Bildobjekt 4" descr="nextperience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76386" y="6197199"/>
              <a:ext cx="2315347" cy="127833"/>
            </a:xfrm>
            <a:prstGeom prst="rect">
              <a:avLst/>
            </a:prstGeom>
          </p:spPr>
        </p:pic>
      </p:grpSp>
    </p:spTree>
    <p:extLst>
      <p:ext uri="{BB962C8B-B14F-4D97-AF65-F5344CB8AC3E}">
        <p14:creationId xmlns:p14="http://schemas.microsoft.com/office/powerpoint/2010/main" val="491657291"/>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155931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27220763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80DE9-EA44-40DC-819C-0956A0E2453C}" type="datetimeFigureOut">
              <a:rPr lang="en-US" smtClean="0"/>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76681126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F80DE9-EA44-40DC-819C-0956A0E2453C}" type="datetimeFigureOut">
              <a:rPr lang="en-US" smtClean="0"/>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2934025652"/>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80DE9-EA44-40DC-819C-0956A0E2453C}" type="datetimeFigureOut">
              <a:rPr lang="en-US" smtClean="0"/>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90764858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F80DE9-EA44-40DC-819C-0956A0E2453C}" type="datetimeFigureOut">
              <a:rPr lang="en-US" smtClean="0"/>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63005885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80DE9-EA44-40DC-819C-0956A0E2453C}" type="datetimeFigureOut">
              <a:rPr lang="en-US" smtClean="0"/>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57135597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80DE9-EA44-40DC-819C-0956A0E2453C}" type="datetimeFigureOut">
              <a:rPr lang="en-US" smtClean="0"/>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63956267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80DE9-EA44-40DC-819C-0956A0E2453C}" type="datetimeFigureOut">
              <a:rPr lang="en-US" smtClean="0"/>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405733250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40000">
              <a:schemeClr val="bg1">
                <a:lumMod val="75000"/>
                <a:lumOff val="25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8BF80DE9-EA44-40DC-819C-0956A0E2453C}" type="datetimeFigureOut">
              <a:rPr lang="en-US" smtClean="0"/>
              <a:pPr/>
              <a:t>4/25/2012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Segoe UI" pitchFamily="34" charset="0"/>
                <a:ea typeface="Segoe UI" pitchFamily="34" charset="0"/>
                <a:cs typeface="Segoe UI" pitchFamily="34" charset="0"/>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B297C3B6-E93D-4D3B-9539-DB443F7471AF}" type="slidenum">
              <a:rPr lang="en-US" smtClean="0"/>
              <a:pPr/>
              <a:t>‹#›</a:t>
            </a:fld>
            <a:endParaRPr lang="en-US"/>
          </a:p>
        </p:txBody>
      </p:sp>
      <p:pic>
        <p:nvPicPr>
          <p:cNvPr id="1026" name="Picture 2" descr="C:\Users\Chris\Desktop\logo_cmyk_vit_big.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04126" y="4178488"/>
            <a:ext cx="1311274" cy="75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535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spd="slow">
    <p:pu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Migrera</a:t>
            </a:r>
            <a:r>
              <a:rPr lang="en-US" dirty="0" smtClean="0"/>
              <a:t> </a:t>
            </a:r>
            <a:r>
              <a:rPr lang="en-US" dirty="0" err="1" smtClean="0"/>
              <a:t>befintliga</a:t>
            </a:r>
            <a:r>
              <a:rPr lang="en-US" dirty="0" smtClean="0"/>
              <a:t> system till Windows Azure</a:t>
            </a:r>
            <a:endParaRPr lang="en-US" dirty="0"/>
          </a:p>
        </p:txBody>
      </p:sp>
      <p:sp>
        <p:nvSpPr>
          <p:cNvPr id="3" name="Text Placeholder 2"/>
          <p:cNvSpPr>
            <a:spLocks noGrp="1"/>
          </p:cNvSpPr>
          <p:nvPr>
            <p:ph type="body" sz="quarter" idx="11"/>
          </p:nvPr>
        </p:nvSpPr>
        <p:spPr/>
        <p:txBody>
          <a:bodyPr>
            <a:normAutofit fontScale="77500" lnSpcReduction="20000"/>
          </a:bodyPr>
          <a:lstStyle/>
          <a:p>
            <a:r>
              <a:rPr lang="sv-SE" dirty="0"/>
              <a:t>Robert Folkesson</a:t>
            </a:r>
            <a:endParaRPr lang="en-US" dirty="0"/>
          </a:p>
        </p:txBody>
      </p:sp>
      <p:sp>
        <p:nvSpPr>
          <p:cNvPr id="4" name="Text Placeholder 3"/>
          <p:cNvSpPr>
            <a:spLocks noGrp="1"/>
          </p:cNvSpPr>
          <p:nvPr>
            <p:ph type="body" sz="quarter" idx="12"/>
          </p:nvPr>
        </p:nvSpPr>
        <p:spPr/>
        <p:txBody>
          <a:bodyPr>
            <a:normAutofit fontScale="77500" lnSpcReduction="20000"/>
          </a:bodyPr>
          <a:lstStyle/>
          <a:p>
            <a:r>
              <a:rPr lang="en-US" dirty="0" smtClean="0"/>
              <a:t>Active Solution</a:t>
            </a:r>
            <a:endParaRPr lang="en-US" dirty="0"/>
          </a:p>
        </p:txBody>
      </p:sp>
    </p:spTree>
    <p:extLst>
      <p:ext uri="{BB962C8B-B14F-4D97-AF65-F5344CB8AC3E}">
        <p14:creationId xmlns:p14="http://schemas.microsoft.com/office/powerpoint/2010/main" val="1602453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Light" pitchFamily="34" charset="0"/>
              </a:rPr>
              <a:t>1. </a:t>
            </a:r>
            <a:r>
              <a:rPr lang="en-US" dirty="0" err="1" smtClean="0">
                <a:latin typeface="Segoe UI Light" pitchFamily="34" charset="0"/>
              </a:rPr>
              <a:t>Migrera</a:t>
            </a:r>
            <a:r>
              <a:rPr lang="en-US" dirty="0" smtClean="0">
                <a:latin typeface="Segoe UI Light" pitchFamily="34" charset="0"/>
              </a:rPr>
              <a:t> SQL Server</a:t>
            </a:r>
            <a:endParaRPr lang="en-US" dirty="0">
              <a:latin typeface="Segoe UI Light" pitchFamily="34" charset="0"/>
            </a:endParaRPr>
          </a:p>
        </p:txBody>
      </p:sp>
    </p:spTree>
    <p:extLst>
      <p:ext uri="{BB962C8B-B14F-4D97-AF65-F5344CB8AC3E}">
        <p14:creationId xmlns:p14="http://schemas.microsoft.com/office/powerpoint/2010/main" val="642007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00150"/>
            <a:ext cx="8229600" cy="3886199"/>
          </a:xfrm>
        </p:spPr>
        <p:txBody>
          <a:bodyPr>
            <a:normAutofit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r>
              <a:rPr lang="en-US" dirty="0" smtClean="0"/>
              <a:t>http://www.codeplex.com/sqlazuremw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952" y="185245"/>
            <a:ext cx="4321969"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686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normAutofit/>
          </a:bodyPr>
          <a:lstStyle/>
          <a:p>
            <a:r>
              <a:rPr lang="en-US" dirty="0" err="1" smtClean="0">
                <a:latin typeface="Segoe UI Light" pitchFamily="34" charset="0"/>
              </a:rPr>
              <a:t>Begränsningar</a:t>
            </a:r>
            <a:r>
              <a:rPr lang="en-US" dirty="0" smtClean="0">
                <a:latin typeface="Segoe UI Light" pitchFamily="34" charset="0"/>
              </a:rPr>
              <a:t> </a:t>
            </a:r>
            <a:r>
              <a:rPr lang="en-US" dirty="0" err="1" smtClean="0">
                <a:latin typeface="Segoe UI Light" pitchFamily="34" charset="0"/>
              </a:rPr>
              <a:t>i</a:t>
            </a:r>
            <a:r>
              <a:rPr lang="en-US" dirty="0" smtClean="0">
                <a:latin typeface="Segoe UI Light" pitchFamily="34" charset="0"/>
              </a:rPr>
              <a:t> SQL Azure</a:t>
            </a:r>
            <a:endParaRPr lang="en-US" dirty="0">
              <a:latin typeface="Segoe UI Light" pitchFamily="34" charset="0"/>
            </a:endParaRPr>
          </a:p>
        </p:txBody>
      </p:sp>
      <p:sp>
        <p:nvSpPr>
          <p:cNvPr id="3" name="Content Placeholder 2"/>
          <p:cNvSpPr>
            <a:spLocks noGrp="1"/>
          </p:cNvSpPr>
          <p:nvPr>
            <p:ph idx="1"/>
          </p:nvPr>
        </p:nvSpPr>
        <p:spPr>
          <a:xfrm>
            <a:off x="457200" y="1200151"/>
            <a:ext cx="8229600" cy="2362199"/>
          </a:xfrm>
        </p:spPr>
        <p:txBody>
          <a:bodyPr>
            <a:noAutofit/>
          </a:bodyPr>
          <a:lstStyle/>
          <a:p>
            <a:r>
              <a:rPr lang="sv-SE" dirty="0" err="1"/>
              <a:t>Integrated</a:t>
            </a:r>
            <a:r>
              <a:rPr lang="sv-SE" dirty="0"/>
              <a:t> Full-Text </a:t>
            </a:r>
            <a:r>
              <a:rPr lang="sv-SE" dirty="0" err="1" smtClean="0"/>
              <a:t>Search</a:t>
            </a:r>
            <a:endParaRPr lang="sv-SE" dirty="0" smtClean="0"/>
          </a:p>
          <a:p>
            <a:r>
              <a:rPr lang="sv-SE" dirty="0"/>
              <a:t>FILESTREAM </a:t>
            </a:r>
            <a:r>
              <a:rPr lang="sv-SE" dirty="0" smtClean="0"/>
              <a:t>Data</a:t>
            </a:r>
          </a:p>
          <a:p>
            <a:r>
              <a:rPr lang="sv-SE" dirty="0" err="1"/>
              <a:t>Resource</a:t>
            </a:r>
            <a:r>
              <a:rPr lang="sv-SE" dirty="0"/>
              <a:t> </a:t>
            </a:r>
            <a:r>
              <a:rPr lang="sv-SE" dirty="0" err="1" smtClean="0"/>
              <a:t>Governor</a:t>
            </a:r>
            <a:endParaRPr lang="sv-SE" dirty="0" smtClean="0"/>
          </a:p>
          <a:p>
            <a:r>
              <a:rPr lang="sv-SE" dirty="0"/>
              <a:t>Table </a:t>
            </a:r>
            <a:r>
              <a:rPr lang="sv-SE" dirty="0" err="1" smtClean="0"/>
              <a:t>Partitioning</a:t>
            </a:r>
            <a:endParaRPr lang="sv-SE" dirty="0" smtClean="0"/>
          </a:p>
          <a:p>
            <a:r>
              <a:rPr lang="sv-SE" dirty="0" smtClean="0"/>
              <a:t>…</a:t>
            </a:r>
            <a:br>
              <a:rPr lang="sv-SE" dirty="0" smtClean="0"/>
            </a:br>
            <a:r>
              <a:rPr lang="sv-SE" dirty="0" smtClean="0"/>
              <a:t/>
            </a:r>
            <a:br>
              <a:rPr lang="sv-SE" dirty="0" smtClean="0"/>
            </a:br>
            <a:r>
              <a:rPr lang="sv-SE" dirty="0"/>
              <a:t/>
            </a:r>
            <a:br>
              <a:rPr lang="sv-SE" dirty="0"/>
            </a:br>
            <a:endParaRPr lang="sv-SE" dirty="0" smtClean="0"/>
          </a:p>
        </p:txBody>
      </p:sp>
      <p:sp>
        <p:nvSpPr>
          <p:cNvPr id="4" name="textruta 3"/>
          <p:cNvSpPr txBox="1"/>
          <p:nvPr/>
        </p:nvSpPr>
        <p:spPr>
          <a:xfrm>
            <a:off x="457200" y="4437796"/>
            <a:ext cx="6034409" cy="400110"/>
          </a:xfrm>
          <a:prstGeom prst="rect">
            <a:avLst/>
          </a:prstGeom>
          <a:noFill/>
        </p:spPr>
        <p:txBody>
          <a:bodyPr wrap="none" rtlCol="0">
            <a:spAutoFit/>
          </a:bodyPr>
          <a:lstStyle/>
          <a:p>
            <a:r>
              <a:rPr lang="sv-SE" sz="2000" dirty="0"/>
              <a:t>http://msdn.microsoft.com/en-us/library/ff394115.aspx</a:t>
            </a:r>
          </a:p>
        </p:txBody>
      </p:sp>
    </p:spTree>
    <p:extLst>
      <p:ext uri="{BB962C8B-B14F-4D97-AF65-F5344CB8AC3E}">
        <p14:creationId xmlns:p14="http://schemas.microsoft.com/office/powerpoint/2010/main" val="20285040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Light" pitchFamily="34" charset="0"/>
              </a:rPr>
              <a:t>2</a:t>
            </a:r>
            <a:r>
              <a:rPr lang="en-US" dirty="0" smtClean="0">
                <a:latin typeface="Segoe UI Light" pitchFamily="34" charset="0"/>
              </a:rPr>
              <a:t>. </a:t>
            </a:r>
            <a:r>
              <a:rPr lang="en-US" dirty="0" err="1" smtClean="0">
                <a:latin typeface="Segoe UI Light" pitchFamily="34" charset="0"/>
              </a:rPr>
              <a:t>Testa</a:t>
            </a:r>
            <a:r>
              <a:rPr lang="en-US" dirty="0" smtClean="0">
                <a:latin typeface="Segoe UI Light" pitchFamily="34" charset="0"/>
              </a:rPr>
              <a:t> </a:t>
            </a:r>
            <a:r>
              <a:rPr lang="en-US" dirty="0" err="1" smtClean="0">
                <a:latin typeface="Segoe UI Light" pitchFamily="34" charset="0"/>
              </a:rPr>
              <a:t>befintlig</a:t>
            </a:r>
            <a:r>
              <a:rPr lang="en-US" dirty="0" smtClean="0">
                <a:latin typeface="Segoe UI Light" pitchFamily="34" charset="0"/>
              </a:rPr>
              <a:t> </a:t>
            </a:r>
            <a:r>
              <a:rPr lang="en-US" dirty="0" err="1" smtClean="0">
                <a:latin typeface="Segoe UI Light" pitchFamily="34" charset="0"/>
              </a:rPr>
              <a:t>kod</a:t>
            </a:r>
            <a:r>
              <a:rPr lang="en-US" dirty="0" smtClean="0">
                <a:latin typeface="Segoe UI Light" pitchFamily="34" charset="0"/>
              </a:rPr>
              <a:t> mot SQL Azure</a:t>
            </a:r>
            <a:endParaRPr lang="en-US" dirty="0">
              <a:latin typeface="Segoe UI Light" pitchFamily="34" charset="0"/>
            </a:endParaRPr>
          </a:p>
        </p:txBody>
      </p:sp>
    </p:spTree>
    <p:extLst>
      <p:ext uri="{BB962C8B-B14F-4D97-AF65-F5344CB8AC3E}">
        <p14:creationId xmlns:p14="http://schemas.microsoft.com/office/powerpoint/2010/main" val="2757259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p:spPr>
        <p:txBody>
          <a:bodyPr>
            <a:normAutofit fontScale="90000"/>
          </a:bodyPr>
          <a:lstStyle/>
          <a:p>
            <a:r>
              <a:rPr lang="en-US" dirty="0">
                <a:latin typeface="Segoe UI Light" pitchFamily="34" charset="0"/>
              </a:rPr>
              <a:t>3</a:t>
            </a:r>
            <a:r>
              <a:rPr lang="en-US" dirty="0" smtClean="0">
                <a:latin typeface="Segoe UI Light" pitchFamily="34" charset="0"/>
              </a:rPr>
              <a:t>. </a:t>
            </a:r>
            <a:r>
              <a:rPr lang="en-US" dirty="0" err="1" smtClean="0">
                <a:latin typeface="Segoe UI Light" pitchFamily="34" charset="0"/>
              </a:rPr>
              <a:t>Skapa</a:t>
            </a:r>
            <a:r>
              <a:rPr lang="en-US" dirty="0" smtClean="0">
                <a:latin typeface="Segoe UI Light" pitchFamily="34" charset="0"/>
              </a:rPr>
              <a:t> Azure-</a:t>
            </a:r>
            <a:r>
              <a:rPr lang="en-US" dirty="0" err="1" smtClean="0">
                <a:latin typeface="Segoe UI Light" pitchFamily="34" charset="0"/>
              </a:rPr>
              <a:t>projekt</a:t>
            </a:r>
            <a:r>
              <a:rPr lang="en-US" dirty="0" smtClean="0">
                <a:latin typeface="Segoe UI Light" pitchFamily="34" charset="0"/>
              </a:rPr>
              <a:t>, </a:t>
            </a:r>
            <a:r>
              <a:rPr lang="en-US" dirty="0" err="1" smtClean="0">
                <a:latin typeface="Segoe UI Light" pitchFamily="34" charset="0"/>
              </a:rPr>
              <a:t>testa</a:t>
            </a:r>
            <a:r>
              <a:rPr lang="en-US" dirty="0" smtClean="0">
                <a:latin typeface="Segoe UI Light" pitchFamily="34" charset="0"/>
              </a:rPr>
              <a:t> </a:t>
            </a:r>
            <a:r>
              <a:rPr lang="en-US" dirty="0" err="1" smtClean="0">
                <a:latin typeface="Segoe UI Light" pitchFamily="34" charset="0"/>
              </a:rPr>
              <a:t>i</a:t>
            </a:r>
            <a:r>
              <a:rPr lang="en-US" dirty="0" smtClean="0">
                <a:latin typeface="Segoe UI Light" pitchFamily="34" charset="0"/>
              </a:rPr>
              <a:t> Windows Azure-emulator </a:t>
            </a:r>
            <a:endParaRPr lang="en-US" dirty="0">
              <a:latin typeface="Segoe UI Light" pitchFamily="34" charset="0"/>
            </a:endParaRPr>
          </a:p>
        </p:txBody>
      </p:sp>
    </p:spTree>
    <p:extLst>
      <p:ext uri="{BB962C8B-B14F-4D97-AF65-F5344CB8AC3E}">
        <p14:creationId xmlns:p14="http://schemas.microsoft.com/office/powerpoint/2010/main" val="2116513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tc\training\Dominick's favourites icons\laptop notebook pc mobility.png"/>
          <p:cNvPicPr>
            <a:picLocks noChangeAspect="1" noChangeArrowheads="1"/>
          </p:cNvPicPr>
          <p:nvPr/>
        </p:nvPicPr>
        <p:blipFill>
          <a:blip r:embed="rId2" cstate="print"/>
          <a:srcRect/>
          <a:stretch>
            <a:fillRect/>
          </a:stretch>
        </p:blipFill>
        <p:spPr bwMode="auto">
          <a:xfrm>
            <a:off x="1144365" y="3513326"/>
            <a:ext cx="1288733" cy="1115854"/>
          </a:xfrm>
          <a:prstGeom prst="rect">
            <a:avLst/>
          </a:prstGeom>
          <a:noFill/>
        </p:spPr>
      </p:pic>
      <p:pic>
        <p:nvPicPr>
          <p:cNvPr id="5" name="Picture 2" descr="C:\etc\training\Dominick's favourites icons\Security Download Server.png"/>
          <p:cNvPicPr>
            <a:picLocks noChangeAspect="1" noChangeArrowheads="1"/>
          </p:cNvPicPr>
          <p:nvPr/>
        </p:nvPicPr>
        <p:blipFill>
          <a:blip r:embed="rId3" cstate="print"/>
          <a:srcRect/>
          <a:stretch>
            <a:fillRect/>
          </a:stretch>
        </p:blipFill>
        <p:spPr bwMode="auto">
          <a:xfrm>
            <a:off x="1765916" y="1089811"/>
            <a:ext cx="823000" cy="1217873"/>
          </a:xfrm>
          <a:prstGeom prst="rect">
            <a:avLst/>
          </a:prstGeom>
          <a:noFill/>
        </p:spPr>
      </p:pic>
      <p:sp>
        <p:nvSpPr>
          <p:cNvPr id="6" name="TextBox 5"/>
          <p:cNvSpPr txBox="1"/>
          <p:nvPr/>
        </p:nvSpPr>
        <p:spPr>
          <a:xfrm>
            <a:off x="1413437" y="4623258"/>
            <a:ext cx="844334" cy="400110"/>
          </a:xfrm>
          <a:prstGeom prst="rect">
            <a:avLst/>
          </a:prstGeom>
          <a:noFill/>
        </p:spPr>
        <p:txBody>
          <a:bodyPr wrap="none" rtlCol="0">
            <a:spAutoFit/>
          </a:bodyPr>
          <a:lstStyle/>
          <a:p>
            <a:pPr defTabSz="914363"/>
            <a:r>
              <a:rPr lang="en-US" sz="2000" dirty="0" smtClean="0">
                <a:solidFill>
                  <a:srgbClr val="FFFFFF"/>
                </a:solidFill>
              </a:rPr>
              <a:t> Client</a:t>
            </a:r>
            <a:endParaRPr lang="en-US" sz="2000" dirty="0">
              <a:solidFill>
                <a:srgbClr val="FFFFFF"/>
              </a:solidFill>
            </a:endParaRPr>
          </a:p>
        </p:txBody>
      </p:sp>
      <p:sp>
        <p:nvSpPr>
          <p:cNvPr id="7" name="TextBox 6"/>
          <p:cNvSpPr txBox="1"/>
          <p:nvPr/>
        </p:nvSpPr>
        <p:spPr>
          <a:xfrm>
            <a:off x="5671404" y="4518811"/>
            <a:ext cx="1537216" cy="400110"/>
          </a:xfrm>
          <a:prstGeom prst="rect">
            <a:avLst/>
          </a:prstGeom>
          <a:noFill/>
        </p:spPr>
        <p:txBody>
          <a:bodyPr wrap="none" rtlCol="0">
            <a:spAutoFit/>
          </a:bodyPr>
          <a:lstStyle/>
          <a:p>
            <a:pPr defTabSz="914363"/>
            <a:r>
              <a:rPr lang="en-US" sz="2000" dirty="0" smtClean="0">
                <a:solidFill>
                  <a:srgbClr val="FFFFFF"/>
                </a:solidFill>
              </a:rPr>
              <a:t>Relying Party</a:t>
            </a:r>
            <a:endParaRPr lang="en-US" sz="2000" dirty="0">
              <a:solidFill>
                <a:srgbClr val="FFFFFF"/>
              </a:solidFill>
            </a:endParaRPr>
          </a:p>
        </p:txBody>
      </p:sp>
      <p:sp>
        <p:nvSpPr>
          <p:cNvPr id="8" name="TextBox 7"/>
          <p:cNvSpPr txBox="1"/>
          <p:nvPr/>
        </p:nvSpPr>
        <p:spPr>
          <a:xfrm>
            <a:off x="477080" y="1114913"/>
            <a:ext cx="1231363" cy="707886"/>
          </a:xfrm>
          <a:prstGeom prst="rect">
            <a:avLst/>
          </a:prstGeom>
          <a:noFill/>
        </p:spPr>
        <p:txBody>
          <a:bodyPr wrap="none" rtlCol="0">
            <a:spAutoFit/>
          </a:bodyPr>
          <a:lstStyle/>
          <a:p>
            <a:pPr defTabSz="914363"/>
            <a:r>
              <a:rPr lang="sv-SE" sz="2000" dirty="0" err="1" smtClean="0">
                <a:solidFill>
                  <a:srgbClr val="FFFFFF"/>
                </a:solidFill>
              </a:rPr>
              <a:t>Domain</a:t>
            </a:r>
            <a:r>
              <a:rPr lang="sv-SE" sz="2000" dirty="0">
                <a:solidFill>
                  <a:srgbClr val="FFFFFF"/>
                </a:solidFill>
              </a:rPr>
              <a:t/>
            </a:r>
            <a:br>
              <a:rPr lang="sv-SE" sz="2000" dirty="0">
                <a:solidFill>
                  <a:srgbClr val="FFFFFF"/>
                </a:solidFill>
              </a:rPr>
            </a:br>
            <a:r>
              <a:rPr lang="sv-SE" sz="2000" dirty="0" smtClean="0">
                <a:solidFill>
                  <a:srgbClr val="FFFFFF"/>
                </a:solidFill>
              </a:rPr>
              <a:t>Controller</a:t>
            </a:r>
            <a:endParaRPr lang="en-US" sz="2000" dirty="0">
              <a:solidFill>
                <a:srgbClr val="FFFFFF"/>
              </a:solidFill>
            </a:endParaRPr>
          </a:p>
        </p:txBody>
      </p:sp>
      <p:pic>
        <p:nvPicPr>
          <p:cNvPr id="9" name="Picture 2" descr="C:\etc\training\Dominick's favourites icons\Web Services Globe internet world earth.png"/>
          <p:cNvPicPr>
            <a:picLocks noChangeAspect="1" noChangeArrowheads="1"/>
          </p:cNvPicPr>
          <p:nvPr/>
        </p:nvPicPr>
        <p:blipFill>
          <a:blip r:embed="rId4" cstate="print"/>
          <a:srcRect/>
          <a:stretch>
            <a:fillRect/>
          </a:stretch>
        </p:blipFill>
        <p:spPr bwMode="auto">
          <a:xfrm>
            <a:off x="5856420" y="3105150"/>
            <a:ext cx="1251787" cy="1403985"/>
          </a:xfrm>
          <a:prstGeom prst="rect">
            <a:avLst/>
          </a:prstGeom>
          <a:noFill/>
        </p:spPr>
      </p:pic>
      <p:cxnSp>
        <p:nvCxnSpPr>
          <p:cNvPr id="10" name="Straight Arrow Connector 9"/>
          <p:cNvCxnSpPr/>
          <p:nvPr/>
        </p:nvCxnSpPr>
        <p:spPr bwMode="auto">
          <a:xfrm rot="5400000" flipH="1" flipV="1">
            <a:off x="1750739" y="2847379"/>
            <a:ext cx="971550" cy="1191"/>
          </a:xfrm>
          <a:prstGeom prst="straightConnector1">
            <a:avLst/>
          </a:prstGeom>
          <a:solidFill>
            <a:schemeClr val="accent1"/>
          </a:solidFill>
          <a:ln w="38100" cap="flat" cmpd="sng" algn="ctr">
            <a:solidFill>
              <a:schemeClr val="tx1"/>
            </a:solidFill>
            <a:prstDash val="solid"/>
            <a:round/>
            <a:headEnd type="arrow" w="med" len="med"/>
            <a:tailEnd type="none" w="med" len="med"/>
          </a:ln>
          <a:effectLst/>
        </p:spPr>
      </p:cxnSp>
      <p:cxnSp>
        <p:nvCxnSpPr>
          <p:cNvPr id="11" name="Straight Arrow Connector 10"/>
          <p:cNvCxnSpPr/>
          <p:nvPr/>
        </p:nvCxnSpPr>
        <p:spPr bwMode="auto">
          <a:xfrm>
            <a:off x="2980253" y="4246959"/>
            <a:ext cx="2572420" cy="119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Regular Pentagon 11"/>
          <p:cNvSpPr/>
          <p:nvPr/>
        </p:nvSpPr>
        <p:spPr bwMode="auto">
          <a:xfrm>
            <a:off x="2351443" y="2692580"/>
            <a:ext cx="285823" cy="249382"/>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3" name="Regular Pentagon 12"/>
          <p:cNvSpPr/>
          <p:nvPr/>
        </p:nvSpPr>
        <p:spPr bwMode="auto">
          <a:xfrm>
            <a:off x="4050561" y="4379768"/>
            <a:ext cx="346862" cy="249382"/>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1665525" y="2582867"/>
            <a:ext cx="340158" cy="461665"/>
          </a:xfrm>
          <a:prstGeom prst="rect">
            <a:avLst/>
          </a:prstGeom>
          <a:noFill/>
        </p:spPr>
        <p:txBody>
          <a:bodyPr wrap="none" rtlCol="0">
            <a:spAutoFit/>
          </a:bodyPr>
          <a:lstStyle/>
          <a:p>
            <a:pPr defTabSz="914363"/>
            <a:r>
              <a:rPr lang="de-DE" sz="2400" b="1" dirty="0" smtClean="0"/>
              <a:t>1</a:t>
            </a:r>
            <a:endParaRPr lang="en-US" sz="2400" b="1" dirty="0"/>
          </a:p>
        </p:txBody>
      </p:sp>
      <p:cxnSp>
        <p:nvCxnSpPr>
          <p:cNvPr id="15" name="Straight Arrow Connector 14"/>
          <p:cNvCxnSpPr/>
          <p:nvPr/>
        </p:nvCxnSpPr>
        <p:spPr bwMode="auto">
          <a:xfrm rot="5400000" flipH="1" flipV="1">
            <a:off x="1622083" y="2818813"/>
            <a:ext cx="971550" cy="119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TextBox 15"/>
          <p:cNvSpPr txBox="1"/>
          <p:nvPr/>
        </p:nvSpPr>
        <p:spPr>
          <a:xfrm>
            <a:off x="4013989" y="3688004"/>
            <a:ext cx="340158" cy="461665"/>
          </a:xfrm>
          <a:prstGeom prst="rect">
            <a:avLst/>
          </a:prstGeom>
          <a:noFill/>
        </p:spPr>
        <p:txBody>
          <a:bodyPr wrap="none" rtlCol="0">
            <a:spAutoFit/>
          </a:bodyPr>
          <a:lstStyle/>
          <a:p>
            <a:pPr defTabSz="914363"/>
            <a:r>
              <a:rPr lang="de-DE" sz="2400" b="1" dirty="0"/>
              <a:t>2</a:t>
            </a:r>
            <a:endParaRPr lang="en-US" sz="2400" b="1" dirty="0"/>
          </a:p>
        </p:txBody>
      </p:sp>
      <p:sp>
        <p:nvSpPr>
          <p:cNvPr id="17" name="TextBox 16"/>
          <p:cNvSpPr txBox="1"/>
          <p:nvPr/>
        </p:nvSpPr>
        <p:spPr>
          <a:xfrm>
            <a:off x="2568952" y="2660404"/>
            <a:ext cx="1173013" cy="1015663"/>
          </a:xfrm>
          <a:prstGeom prst="rect">
            <a:avLst/>
          </a:prstGeom>
          <a:noFill/>
        </p:spPr>
        <p:txBody>
          <a:bodyPr wrap="none" rtlCol="0">
            <a:spAutoFit/>
          </a:bodyPr>
          <a:lstStyle/>
          <a:p>
            <a:pPr defTabSz="914363"/>
            <a:r>
              <a:rPr lang="en-US" sz="2000" dirty="0" smtClean="0">
                <a:solidFill>
                  <a:srgbClr val="FFFFFF"/>
                </a:solidFill>
              </a:rPr>
              <a:t> Kerberos</a:t>
            </a:r>
          </a:p>
          <a:p>
            <a:pPr defTabSz="914363"/>
            <a:r>
              <a:rPr lang="en-US" sz="2000" dirty="0" smtClean="0">
                <a:solidFill>
                  <a:srgbClr val="FFFFFF"/>
                </a:solidFill>
              </a:rPr>
              <a:t> Service</a:t>
            </a:r>
          </a:p>
          <a:p>
            <a:pPr defTabSz="914363"/>
            <a:r>
              <a:rPr lang="en-US" sz="2000" dirty="0" smtClean="0">
                <a:solidFill>
                  <a:srgbClr val="FFFFFF"/>
                </a:solidFill>
              </a:rPr>
              <a:t> Ticket</a:t>
            </a:r>
            <a:endParaRPr lang="en-US" sz="2000" dirty="0">
              <a:solidFill>
                <a:srgbClr val="FFFFFF"/>
              </a:solidFill>
            </a:endParaRPr>
          </a:p>
        </p:txBody>
      </p:sp>
      <p:sp>
        <p:nvSpPr>
          <p:cNvPr id="20" name="Regular Pentagon 19"/>
          <p:cNvSpPr/>
          <p:nvPr/>
        </p:nvSpPr>
        <p:spPr bwMode="auto">
          <a:xfrm>
            <a:off x="5074196" y="514350"/>
            <a:ext cx="2241004" cy="1546060"/>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5671404" y="1607195"/>
            <a:ext cx="707630" cy="369332"/>
          </a:xfrm>
          <a:prstGeom prst="rect">
            <a:avLst/>
          </a:prstGeom>
          <a:noFill/>
        </p:spPr>
        <p:txBody>
          <a:bodyPr wrap="none" rtlCol="0">
            <a:spAutoFit/>
          </a:bodyPr>
          <a:lstStyle/>
          <a:p>
            <a:pPr defTabSz="914363"/>
            <a:r>
              <a:rPr lang="de-DE" b="1" dirty="0" err="1" smtClean="0"/>
              <a:t>proof</a:t>
            </a:r>
            <a:endParaRPr lang="en-US" b="1" dirty="0"/>
          </a:p>
        </p:txBody>
      </p:sp>
      <p:sp>
        <p:nvSpPr>
          <p:cNvPr id="22" name="TextBox 21"/>
          <p:cNvSpPr txBox="1"/>
          <p:nvPr/>
        </p:nvSpPr>
        <p:spPr>
          <a:xfrm>
            <a:off x="5638800" y="801920"/>
            <a:ext cx="1422762" cy="1077218"/>
          </a:xfrm>
          <a:prstGeom prst="rect">
            <a:avLst/>
          </a:prstGeom>
          <a:noFill/>
        </p:spPr>
        <p:txBody>
          <a:bodyPr wrap="none" rtlCol="0">
            <a:spAutoFit/>
          </a:bodyPr>
          <a:lstStyle/>
          <a:p>
            <a:pPr defTabSz="914363"/>
            <a:r>
              <a:rPr lang="de-DE" sz="1600" dirty="0" smtClean="0">
                <a:solidFill>
                  <a:srgbClr val="FFFFFF"/>
                </a:solidFill>
              </a:rPr>
              <a:t>claims</a:t>
            </a:r>
          </a:p>
          <a:p>
            <a:pPr defTabSz="914363"/>
            <a:r>
              <a:rPr lang="de-DE" sz="1600" dirty="0">
                <a:solidFill>
                  <a:srgbClr val="FFFFFF"/>
                </a:solidFill>
              </a:rPr>
              <a:t> </a:t>
            </a:r>
            <a:r>
              <a:rPr lang="de-DE" sz="1600" dirty="0" smtClean="0">
                <a:solidFill>
                  <a:srgbClr val="FFFFFF"/>
                </a:solidFill>
              </a:rPr>
              <a:t>name: Robert,</a:t>
            </a:r>
          </a:p>
          <a:p>
            <a:pPr defTabSz="914363"/>
            <a:r>
              <a:rPr lang="de-DE" sz="1600" dirty="0" smtClean="0">
                <a:solidFill>
                  <a:srgbClr val="FFFFFF"/>
                </a:solidFill>
              </a:rPr>
              <a:t> </a:t>
            </a:r>
            <a:r>
              <a:rPr lang="de-DE" sz="1600" dirty="0" err="1" smtClean="0">
                <a:solidFill>
                  <a:srgbClr val="FFFFFF"/>
                </a:solidFill>
              </a:rPr>
              <a:t>groups</a:t>
            </a:r>
            <a:r>
              <a:rPr lang="de-DE" sz="1600" dirty="0" smtClean="0">
                <a:solidFill>
                  <a:srgbClr val="FFFFFF"/>
                </a:solidFill>
              </a:rPr>
              <a:t> : …</a:t>
            </a:r>
          </a:p>
          <a:p>
            <a:pPr defTabSz="914363"/>
            <a:r>
              <a:rPr lang="de-DE" sz="1600" dirty="0" smtClean="0">
                <a:solidFill>
                  <a:srgbClr val="FFFFFF"/>
                </a:solidFill>
              </a:rPr>
              <a:t> </a:t>
            </a:r>
            <a:r>
              <a:rPr lang="de-DE" sz="1600" dirty="0" smtClean="0"/>
              <a:t>…</a:t>
            </a:r>
          </a:p>
        </p:txBody>
      </p:sp>
      <p:cxnSp>
        <p:nvCxnSpPr>
          <p:cNvPr id="23" name="Straight Arrow Connector 22"/>
          <p:cNvCxnSpPr/>
          <p:nvPr/>
        </p:nvCxnSpPr>
        <p:spPr bwMode="auto">
          <a:xfrm flipH="1" flipV="1">
            <a:off x="2721723" y="1839581"/>
            <a:ext cx="3004538" cy="1736068"/>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
        <p:nvSpPr>
          <p:cNvPr id="24" name="TextBox 23"/>
          <p:cNvSpPr txBox="1"/>
          <p:nvPr/>
        </p:nvSpPr>
        <p:spPr>
          <a:xfrm rot="1786232">
            <a:off x="4163942" y="2390215"/>
            <a:ext cx="760593" cy="400110"/>
          </a:xfrm>
          <a:prstGeom prst="rect">
            <a:avLst/>
          </a:prstGeom>
          <a:noFill/>
        </p:spPr>
        <p:txBody>
          <a:bodyPr wrap="none" rtlCol="0">
            <a:spAutoFit/>
          </a:bodyPr>
          <a:lstStyle/>
          <a:p>
            <a:pPr defTabSz="914363"/>
            <a:r>
              <a:rPr lang="en-US" sz="2000" dirty="0" smtClean="0">
                <a:solidFill>
                  <a:srgbClr val="FFFFFF"/>
                </a:solidFill>
              </a:rPr>
              <a:t> Trust</a:t>
            </a:r>
            <a:endParaRPr lang="en-US" sz="2000" dirty="0">
              <a:solidFill>
                <a:srgbClr val="FFFFFF"/>
              </a:solidFill>
            </a:endParaRPr>
          </a:p>
        </p:txBody>
      </p:sp>
    </p:spTree>
    <p:extLst>
      <p:ext uri="{BB962C8B-B14F-4D97-AF65-F5344CB8AC3E}">
        <p14:creationId xmlns:p14="http://schemas.microsoft.com/office/powerpoint/2010/main" val="3325287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6" grpId="0"/>
      <p:bldP spid="17" grpId="0"/>
      <p:bldP spid="20" grpId="0" animBg="1"/>
      <p:bldP spid="21"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Green"/>
          <p:cNvSpPr/>
          <p:nvPr/>
        </p:nvSpPr>
        <p:spPr bwMode="auto">
          <a:xfrm>
            <a:off x="179515" y="998666"/>
            <a:ext cx="4339895" cy="3132348"/>
          </a:xfrm>
          <a:prstGeom prst="ellipse">
            <a:avLst/>
          </a:prstGeom>
          <a:gradFill rotWithShape="1">
            <a:gsLst>
              <a:gs pos="0">
                <a:srgbClr val="21AF46">
                  <a:shade val="51000"/>
                  <a:satMod val="130000"/>
                </a:srgbClr>
              </a:gs>
              <a:gs pos="80000">
                <a:srgbClr val="21AF46">
                  <a:shade val="93000"/>
                  <a:satMod val="130000"/>
                </a:srgbClr>
              </a:gs>
              <a:gs pos="100000">
                <a:srgbClr val="21AF46">
                  <a:shade val="94000"/>
                  <a:satMod val="135000"/>
                </a:srgbClr>
              </a:gs>
            </a:gsLst>
            <a:lin ang="16200000" scaled="0"/>
          </a:gradFill>
          <a:ln w="9525" cap="flat" cmpd="sng" algn="ctr">
            <a:solidFill>
              <a:srgbClr val="21AF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Condensed"/>
              <a:ea typeface="+mn-ea"/>
              <a:cs typeface="+mn-cs"/>
            </a:endParaRPr>
          </a:p>
        </p:txBody>
      </p:sp>
      <p:sp>
        <p:nvSpPr>
          <p:cNvPr id="6" name="TextBox 5"/>
          <p:cNvSpPr txBox="1"/>
          <p:nvPr/>
        </p:nvSpPr>
        <p:spPr>
          <a:xfrm>
            <a:off x="1219200" y="3714750"/>
            <a:ext cx="1528156" cy="307777"/>
          </a:xfrm>
          <a:prstGeom prst="rect">
            <a:avLst/>
          </a:prstGeom>
          <a:noFill/>
        </p:spPr>
        <p:txBody>
          <a:bodyPr wrap="square" rtlCol="0">
            <a:spAutoFit/>
          </a:bodyPr>
          <a:lstStyle/>
          <a:p>
            <a:pPr defTabSz="914363"/>
            <a:r>
              <a:rPr lang="en-US" sz="1400" dirty="0" smtClean="0">
                <a:solidFill>
                  <a:srgbClr val="FFFFFF"/>
                </a:solidFill>
              </a:rPr>
              <a:t> Client</a:t>
            </a:r>
            <a:endParaRPr lang="en-US" sz="1400" dirty="0">
              <a:solidFill>
                <a:srgbClr val="FFFFFF"/>
              </a:solidFill>
            </a:endParaRPr>
          </a:p>
        </p:txBody>
      </p:sp>
      <p:cxnSp>
        <p:nvCxnSpPr>
          <p:cNvPr id="10" name="Straight Arrow Connector 9"/>
          <p:cNvCxnSpPr/>
          <p:nvPr/>
        </p:nvCxnSpPr>
        <p:spPr bwMode="auto">
          <a:xfrm flipV="1">
            <a:off x="1958630" y="2304709"/>
            <a:ext cx="673" cy="612440"/>
          </a:xfrm>
          <a:prstGeom prst="straightConnector1">
            <a:avLst/>
          </a:prstGeom>
          <a:solidFill>
            <a:schemeClr val="accent1"/>
          </a:solidFill>
          <a:ln w="38100" cap="flat" cmpd="sng" algn="ctr">
            <a:solidFill>
              <a:schemeClr val="bg1"/>
            </a:solidFill>
            <a:prstDash val="solid"/>
            <a:round/>
            <a:headEnd type="arrow" w="med" len="med"/>
            <a:tailEnd type="none" w="med" len="med"/>
          </a:ln>
          <a:effectLst/>
        </p:spPr>
      </p:cxnSp>
      <p:sp>
        <p:nvSpPr>
          <p:cNvPr id="12" name="Regular Pentagon 11"/>
          <p:cNvSpPr/>
          <p:nvPr/>
        </p:nvSpPr>
        <p:spPr bwMode="auto">
          <a:xfrm>
            <a:off x="2083489" y="2564840"/>
            <a:ext cx="160779" cy="92178"/>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cxnSp>
        <p:nvCxnSpPr>
          <p:cNvPr id="15" name="Straight Arrow Connector 14"/>
          <p:cNvCxnSpPr/>
          <p:nvPr/>
        </p:nvCxnSpPr>
        <p:spPr bwMode="auto">
          <a:xfrm flipV="1">
            <a:off x="1779465" y="2258620"/>
            <a:ext cx="673" cy="61244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pic>
        <p:nvPicPr>
          <p:cNvPr id="4" name="Picture 2" descr="C:\etc\training\Dominick's favourites icons\laptop notebook pc mobility.png"/>
          <p:cNvPicPr>
            <a:picLocks noChangeAspect="1" noChangeArrowheads="1"/>
          </p:cNvPicPr>
          <p:nvPr/>
        </p:nvPicPr>
        <p:blipFill>
          <a:blip r:embed="rId2" cstate="print"/>
          <a:srcRect/>
          <a:stretch>
            <a:fillRect/>
          </a:stretch>
        </p:blipFill>
        <p:spPr bwMode="auto">
          <a:xfrm>
            <a:off x="1227543" y="3049892"/>
            <a:ext cx="820103" cy="710089"/>
          </a:xfrm>
          <a:prstGeom prst="rect">
            <a:avLst/>
          </a:prstGeom>
          <a:noFill/>
        </p:spPr>
      </p:pic>
      <p:pic>
        <p:nvPicPr>
          <p:cNvPr id="5" name="Picture 2" descr="C:\etc\training\Dominick's favourites icons\Security Download Server.png"/>
          <p:cNvPicPr>
            <a:picLocks noChangeAspect="1" noChangeArrowheads="1"/>
          </p:cNvPicPr>
          <p:nvPr/>
        </p:nvPicPr>
        <p:blipFill>
          <a:blip r:embed="rId3" cstate="print"/>
          <a:srcRect/>
          <a:stretch>
            <a:fillRect/>
          </a:stretch>
        </p:blipFill>
        <p:spPr bwMode="auto">
          <a:xfrm>
            <a:off x="1616687" y="1402208"/>
            <a:ext cx="534950" cy="791617"/>
          </a:xfrm>
          <a:prstGeom prst="rect">
            <a:avLst/>
          </a:prstGeom>
          <a:noFill/>
        </p:spPr>
      </p:pic>
      <p:pic>
        <p:nvPicPr>
          <p:cNvPr id="33" name="cloud" descr="C:\DVD_Art_Sept-2-2010\Artwork_Imagery\Icons - Illustrations\_ XML ICONS\Internet cloud 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090217"/>
            <a:ext cx="3240360" cy="1396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tc\training\Dominick's favourites icons\Web Services Globe internet world earth.png"/>
          <p:cNvPicPr>
            <a:picLocks noChangeAspect="1" noChangeArrowheads="1"/>
          </p:cNvPicPr>
          <p:nvPr/>
        </p:nvPicPr>
        <p:blipFill>
          <a:blip r:embed="rId5" cstate="print"/>
          <a:srcRect/>
          <a:stretch>
            <a:fillRect/>
          </a:stretch>
        </p:blipFill>
        <p:spPr bwMode="auto">
          <a:xfrm>
            <a:off x="6008248" y="1365175"/>
            <a:ext cx="799912" cy="893445"/>
          </a:xfrm>
          <a:prstGeom prst="rect">
            <a:avLst/>
          </a:prstGeom>
          <a:noFill/>
        </p:spPr>
      </p:pic>
      <p:sp>
        <p:nvSpPr>
          <p:cNvPr id="35" name="TextBox 34"/>
          <p:cNvSpPr txBox="1"/>
          <p:nvPr/>
        </p:nvSpPr>
        <p:spPr>
          <a:xfrm>
            <a:off x="2349459" y="2363151"/>
            <a:ext cx="835742" cy="738664"/>
          </a:xfrm>
          <a:prstGeom prst="rect">
            <a:avLst/>
          </a:prstGeom>
          <a:noFill/>
        </p:spPr>
        <p:txBody>
          <a:bodyPr wrap="none" rtlCol="0">
            <a:spAutoFit/>
          </a:bodyPr>
          <a:lstStyle/>
          <a:p>
            <a:pPr defTabSz="914363"/>
            <a:r>
              <a:rPr lang="en-US" sz="1400" dirty="0" smtClean="0">
                <a:solidFill>
                  <a:srgbClr val="FFFFFF"/>
                </a:solidFill>
              </a:rPr>
              <a:t>Kerberos</a:t>
            </a:r>
          </a:p>
          <a:p>
            <a:pPr defTabSz="914363"/>
            <a:r>
              <a:rPr lang="en-US" sz="1400" dirty="0" smtClean="0">
                <a:solidFill>
                  <a:srgbClr val="FFFFFF"/>
                </a:solidFill>
              </a:rPr>
              <a:t>Service</a:t>
            </a:r>
          </a:p>
          <a:p>
            <a:pPr defTabSz="914363"/>
            <a:r>
              <a:rPr lang="en-US" sz="1400" dirty="0" smtClean="0">
                <a:solidFill>
                  <a:srgbClr val="FFFFFF"/>
                </a:solidFill>
              </a:rPr>
              <a:t>Ticket</a:t>
            </a:r>
            <a:endParaRPr lang="en-US" sz="1400" dirty="0">
              <a:solidFill>
                <a:srgbClr val="FFFFFF"/>
              </a:solidFill>
            </a:endParaRPr>
          </a:p>
        </p:txBody>
      </p:sp>
      <p:sp>
        <p:nvSpPr>
          <p:cNvPr id="36" name="TextBox 35"/>
          <p:cNvSpPr txBox="1"/>
          <p:nvPr/>
        </p:nvSpPr>
        <p:spPr>
          <a:xfrm>
            <a:off x="677341" y="1705972"/>
            <a:ext cx="1014903" cy="523220"/>
          </a:xfrm>
          <a:prstGeom prst="rect">
            <a:avLst/>
          </a:prstGeom>
          <a:noFill/>
        </p:spPr>
        <p:txBody>
          <a:bodyPr wrap="square" rtlCol="0">
            <a:spAutoFit/>
          </a:bodyPr>
          <a:lstStyle/>
          <a:p>
            <a:pPr defTabSz="914363"/>
            <a:r>
              <a:rPr lang="sv-SE" sz="1400" dirty="0" err="1" smtClean="0">
                <a:solidFill>
                  <a:srgbClr val="FFFFFF"/>
                </a:solidFill>
              </a:rPr>
              <a:t>Domain</a:t>
            </a:r>
            <a:r>
              <a:rPr lang="sv-SE" sz="1400" dirty="0">
                <a:solidFill>
                  <a:srgbClr val="FFFFFF"/>
                </a:solidFill>
              </a:rPr>
              <a:t/>
            </a:r>
            <a:br>
              <a:rPr lang="sv-SE" sz="1400" dirty="0">
                <a:solidFill>
                  <a:srgbClr val="FFFFFF"/>
                </a:solidFill>
              </a:rPr>
            </a:br>
            <a:r>
              <a:rPr lang="sv-SE" sz="1400" dirty="0" smtClean="0">
                <a:solidFill>
                  <a:srgbClr val="FFFFFF"/>
                </a:solidFill>
              </a:rPr>
              <a:t>Controller</a:t>
            </a:r>
            <a:endParaRPr lang="en-US" sz="1400" dirty="0">
              <a:solidFill>
                <a:srgbClr val="FFFFFF"/>
              </a:solidFill>
            </a:endParaRPr>
          </a:p>
        </p:txBody>
      </p:sp>
      <p:sp>
        <p:nvSpPr>
          <p:cNvPr id="3" name="Rubrik 2"/>
          <p:cNvSpPr>
            <a:spLocks noGrp="1"/>
          </p:cNvSpPr>
          <p:nvPr>
            <p:ph type="title"/>
          </p:nvPr>
        </p:nvSpPr>
        <p:spPr/>
        <p:txBody>
          <a:bodyPr>
            <a:normAutofit fontScale="90000"/>
          </a:bodyPr>
          <a:lstStyle/>
          <a:p>
            <a:r>
              <a:rPr lang="sv-SE" dirty="0" smtClean="0"/>
              <a:t>Applikationen migreras till </a:t>
            </a:r>
            <a:r>
              <a:rPr lang="sv-SE" dirty="0" err="1" smtClean="0"/>
              <a:t>Azure</a:t>
            </a:r>
            <a:endParaRPr lang="sv-SE" dirty="0"/>
          </a:p>
        </p:txBody>
      </p:sp>
    </p:spTree>
    <p:extLst>
      <p:ext uri="{BB962C8B-B14F-4D97-AF65-F5344CB8AC3E}">
        <p14:creationId xmlns:p14="http://schemas.microsoft.com/office/powerpoint/2010/main" val="26673216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Green"/>
          <p:cNvSpPr/>
          <p:nvPr/>
        </p:nvSpPr>
        <p:spPr bwMode="auto">
          <a:xfrm>
            <a:off x="179512" y="998666"/>
            <a:ext cx="4339895" cy="3132348"/>
          </a:xfrm>
          <a:prstGeom prst="ellipse">
            <a:avLst/>
          </a:prstGeom>
          <a:gradFill rotWithShape="1">
            <a:gsLst>
              <a:gs pos="0">
                <a:srgbClr val="21AF46">
                  <a:shade val="51000"/>
                  <a:satMod val="130000"/>
                </a:srgbClr>
              </a:gs>
              <a:gs pos="80000">
                <a:srgbClr val="21AF46">
                  <a:shade val="93000"/>
                  <a:satMod val="130000"/>
                </a:srgbClr>
              </a:gs>
              <a:gs pos="100000">
                <a:srgbClr val="21AF46">
                  <a:shade val="94000"/>
                  <a:satMod val="135000"/>
                </a:srgbClr>
              </a:gs>
            </a:gsLst>
            <a:lin ang="16200000" scaled="0"/>
          </a:gradFill>
          <a:ln w="9525" cap="flat" cmpd="sng" algn="ctr">
            <a:solidFill>
              <a:srgbClr val="21AF4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latin typeface="Segoe Condensed"/>
              <a:ea typeface="+mn-ea"/>
              <a:cs typeface="+mn-cs"/>
            </a:endParaRPr>
          </a:p>
        </p:txBody>
      </p:sp>
      <p:sp>
        <p:nvSpPr>
          <p:cNvPr id="6" name="TextBox 5"/>
          <p:cNvSpPr txBox="1"/>
          <p:nvPr/>
        </p:nvSpPr>
        <p:spPr>
          <a:xfrm>
            <a:off x="1227539" y="3682107"/>
            <a:ext cx="1528156" cy="307777"/>
          </a:xfrm>
          <a:prstGeom prst="rect">
            <a:avLst/>
          </a:prstGeom>
          <a:noFill/>
        </p:spPr>
        <p:txBody>
          <a:bodyPr wrap="square" rtlCol="0">
            <a:spAutoFit/>
          </a:bodyPr>
          <a:lstStyle/>
          <a:p>
            <a:pPr defTabSz="914363"/>
            <a:r>
              <a:rPr lang="en-US" sz="1400" dirty="0" smtClean="0">
                <a:solidFill>
                  <a:srgbClr val="FFFFFF"/>
                </a:solidFill>
              </a:rPr>
              <a:t> Client</a:t>
            </a:r>
            <a:endParaRPr lang="en-US" sz="1400" dirty="0">
              <a:solidFill>
                <a:srgbClr val="FFFFFF"/>
              </a:solidFill>
            </a:endParaRPr>
          </a:p>
        </p:txBody>
      </p:sp>
      <p:cxnSp>
        <p:nvCxnSpPr>
          <p:cNvPr id="10" name="Straight Arrow Connector 9"/>
          <p:cNvCxnSpPr/>
          <p:nvPr/>
        </p:nvCxnSpPr>
        <p:spPr bwMode="auto">
          <a:xfrm flipV="1">
            <a:off x="1907706" y="2304709"/>
            <a:ext cx="559301" cy="745178"/>
          </a:xfrm>
          <a:prstGeom prst="straightConnector1">
            <a:avLst/>
          </a:prstGeom>
          <a:solidFill>
            <a:schemeClr val="accent1"/>
          </a:solidFill>
          <a:ln w="38100" cap="flat" cmpd="sng" algn="ctr">
            <a:solidFill>
              <a:schemeClr val="bg1"/>
            </a:solidFill>
            <a:prstDash val="solid"/>
            <a:round/>
            <a:headEnd type="arrow" w="med" len="med"/>
            <a:tailEnd type="none" w="med" len="med"/>
          </a:ln>
          <a:effectLst/>
        </p:spPr>
      </p:cxnSp>
      <p:sp>
        <p:nvSpPr>
          <p:cNvPr id="12" name="Regular Pentagon 11"/>
          <p:cNvSpPr/>
          <p:nvPr/>
        </p:nvSpPr>
        <p:spPr bwMode="auto">
          <a:xfrm>
            <a:off x="2315868" y="2617389"/>
            <a:ext cx="160779" cy="92178"/>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cxnSp>
        <p:nvCxnSpPr>
          <p:cNvPr id="15" name="Straight Arrow Connector 14"/>
          <p:cNvCxnSpPr/>
          <p:nvPr/>
        </p:nvCxnSpPr>
        <p:spPr bwMode="auto">
          <a:xfrm flipV="1">
            <a:off x="1785238" y="2235038"/>
            <a:ext cx="552000" cy="722328"/>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17" name="TextBox 16"/>
          <p:cNvSpPr txBox="1"/>
          <p:nvPr/>
        </p:nvSpPr>
        <p:spPr>
          <a:xfrm>
            <a:off x="2476647" y="2523409"/>
            <a:ext cx="985519" cy="307777"/>
          </a:xfrm>
          <a:prstGeom prst="rect">
            <a:avLst/>
          </a:prstGeom>
          <a:noFill/>
        </p:spPr>
        <p:txBody>
          <a:bodyPr wrap="square" rtlCol="0">
            <a:spAutoFit/>
          </a:bodyPr>
          <a:lstStyle/>
          <a:p>
            <a:pPr defTabSz="914363"/>
            <a:r>
              <a:rPr lang="en-US" sz="1400" dirty="0" smtClean="0">
                <a:solidFill>
                  <a:srgbClr val="FFFFFF"/>
                </a:solidFill>
              </a:rPr>
              <a:t>Token</a:t>
            </a:r>
            <a:endParaRPr lang="en-US" sz="1400" dirty="0">
              <a:solidFill>
                <a:srgbClr val="FFFFFF"/>
              </a:solidFill>
            </a:endParaRPr>
          </a:p>
        </p:txBody>
      </p:sp>
      <p:pic>
        <p:nvPicPr>
          <p:cNvPr id="4" name="Picture 2" descr="C:\etc\training\Dominick's favourites icons\laptop notebook pc mobility.png"/>
          <p:cNvPicPr>
            <a:picLocks noChangeAspect="1" noChangeArrowheads="1"/>
          </p:cNvPicPr>
          <p:nvPr/>
        </p:nvPicPr>
        <p:blipFill>
          <a:blip r:embed="rId2" cstate="print"/>
          <a:srcRect/>
          <a:stretch>
            <a:fillRect/>
          </a:stretch>
        </p:blipFill>
        <p:spPr bwMode="auto">
          <a:xfrm>
            <a:off x="1135674" y="3027975"/>
            <a:ext cx="855947" cy="612373"/>
          </a:xfrm>
          <a:prstGeom prst="rect">
            <a:avLst/>
          </a:prstGeom>
          <a:noFill/>
        </p:spPr>
      </p:pic>
      <p:sp>
        <p:nvSpPr>
          <p:cNvPr id="8" name="TextBox 7"/>
          <p:cNvSpPr txBox="1"/>
          <p:nvPr/>
        </p:nvSpPr>
        <p:spPr>
          <a:xfrm>
            <a:off x="312733" y="1716452"/>
            <a:ext cx="1014903" cy="523220"/>
          </a:xfrm>
          <a:prstGeom prst="rect">
            <a:avLst/>
          </a:prstGeom>
          <a:noFill/>
        </p:spPr>
        <p:txBody>
          <a:bodyPr wrap="square" rtlCol="0">
            <a:spAutoFit/>
          </a:bodyPr>
          <a:lstStyle/>
          <a:p>
            <a:pPr defTabSz="914363"/>
            <a:r>
              <a:rPr lang="sv-SE" sz="1400" dirty="0" err="1" smtClean="0">
                <a:solidFill>
                  <a:srgbClr val="FFFFFF"/>
                </a:solidFill>
              </a:rPr>
              <a:t>Domain</a:t>
            </a:r>
            <a:r>
              <a:rPr lang="sv-SE" sz="1400" dirty="0">
                <a:solidFill>
                  <a:srgbClr val="FFFFFF"/>
                </a:solidFill>
              </a:rPr>
              <a:t/>
            </a:r>
            <a:br>
              <a:rPr lang="sv-SE" sz="1400" dirty="0">
                <a:solidFill>
                  <a:srgbClr val="FFFFFF"/>
                </a:solidFill>
              </a:rPr>
            </a:br>
            <a:r>
              <a:rPr lang="sv-SE" sz="1400" dirty="0" smtClean="0">
                <a:solidFill>
                  <a:srgbClr val="FFFFFF"/>
                </a:solidFill>
              </a:rPr>
              <a:t>Controller</a:t>
            </a:r>
            <a:endParaRPr lang="en-US" sz="1400" dirty="0">
              <a:solidFill>
                <a:srgbClr val="FFFFFF"/>
              </a:solidFill>
            </a:endParaRPr>
          </a:p>
        </p:txBody>
      </p:sp>
      <p:pic>
        <p:nvPicPr>
          <p:cNvPr id="33" name="cloud" descr="C:\DVD_Art_Sept-2-2010\Artwork_Imagery\Icons - Illustrations\_ XML ICONS\Internet cloud 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90217"/>
            <a:ext cx="3240360" cy="1396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tc\training\Dominick's favourites icons\Web Services Globe internet world earth.png"/>
          <p:cNvPicPr>
            <a:picLocks noChangeAspect="1" noChangeArrowheads="1"/>
          </p:cNvPicPr>
          <p:nvPr/>
        </p:nvPicPr>
        <p:blipFill>
          <a:blip r:embed="rId4" cstate="print"/>
          <a:srcRect/>
          <a:stretch>
            <a:fillRect/>
          </a:stretch>
        </p:blipFill>
        <p:spPr bwMode="auto">
          <a:xfrm>
            <a:off x="5868144" y="1423192"/>
            <a:ext cx="799912" cy="730395"/>
          </a:xfrm>
          <a:prstGeom prst="rect">
            <a:avLst/>
          </a:prstGeom>
          <a:noFill/>
        </p:spPr>
      </p:pic>
      <p:cxnSp>
        <p:nvCxnSpPr>
          <p:cNvPr id="16" name="Straight Arrow Connector 15"/>
          <p:cNvCxnSpPr/>
          <p:nvPr/>
        </p:nvCxnSpPr>
        <p:spPr bwMode="auto">
          <a:xfrm flipH="1">
            <a:off x="2895680" y="1720694"/>
            <a:ext cx="2962644" cy="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20" name="TextBox 19"/>
          <p:cNvSpPr txBox="1"/>
          <p:nvPr/>
        </p:nvSpPr>
        <p:spPr>
          <a:xfrm>
            <a:off x="4114800" y="1352550"/>
            <a:ext cx="858682" cy="400110"/>
          </a:xfrm>
          <a:prstGeom prst="rect">
            <a:avLst/>
          </a:prstGeom>
          <a:noFill/>
        </p:spPr>
        <p:txBody>
          <a:bodyPr wrap="square" rtlCol="0">
            <a:spAutoFit/>
          </a:bodyPr>
          <a:lstStyle/>
          <a:p>
            <a:pPr defTabSz="914363"/>
            <a:r>
              <a:rPr lang="en-US" sz="2000" dirty="0" smtClean="0">
                <a:solidFill>
                  <a:srgbClr val="FFFFFF"/>
                </a:solidFill>
              </a:rPr>
              <a:t> </a:t>
            </a:r>
            <a:r>
              <a:rPr lang="en-US" sz="1600" dirty="0" smtClean="0">
                <a:solidFill>
                  <a:srgbClr val="FFFFFF"/>
                </a:solidFill>
              </a:rPr>
              <a:t>Trust</a:t>
            </a:r>
            <a:endParaRPr lang="en-US" sz="1600" dirty="0">
              <a:solidFill>
                <a:srgbClr val="FFFFFF"/>
              </a:solidFill>
            </a:endParaRPr>
          </a:p>
        </p:txBody>
      </p:sp>
      <p:pic>
        <p:nvPicPr>
          <p:cNvPr id="21" name="Picture 9" descr="C:\Users\vittorib\Desktop\PDCPics\ADF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 b="55075"/>
          <a:stretch/>
        </p:blipFill>
        <p:spPr bwMode="auto">
          <a:xfrm>
            <a:off x="1143000" y="666750"/>
            <a:ext cx="2608263" cy="62730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bwMode="auto">
          <a:xfrm flipV="1">
            <a:off x="2061238" y="1947520"/>
            <a:ext cx="3797086" cy="1386641"/>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26" name="Regular Pentagon 25"/>
          <p:cNvSpPr/>
          <p:nvPr/>
        </p:nvSpPr>
        <p:spPr bwMode="auto">
          <a:xfrm>
            <a:off x="3282932" y="2928048"/>
            <a:ext cx="160779" cy="92178"/>
          </a:xfrm>
          <a:prstGeom prst="pentagon">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27" name="TextBox 26"/>
          <p:cNvSpPr txBox="1"/>
          <p:nvPr/>
        </p:nvSpPr>
        <p:spPr>
          <a:xfrm>
            <a:off x="3434081" y="2813086"/>
            <a:ext cx="985519" cy="307777"/>
          </a:xfrm>
          <a:prstGeom prst="rect">
            <a:avLst/>
          </a:prstGeom>
          <a:noFill/>
        </p:spPr>
        <p:txBody>
          <a:bodyPr wrap="square" rtlCol="0">
            <a:spAutoFit/>
          </a:bodyPr>
          <a:lstStyle/>
          <a:p>
            <a:pPr defTabSz="914363"/>
            <a:r>
              <a:rPr lang="en-US" sz="1400" dirty="0" smtClean="0">
                <a:solidFill>
                  <a:srgbClr val="FFFFFF"/>
                </a:solidFill>
              </a:rPr>
              <a:t>Token</a:t>
            </a:r>
            <a:endParaRPr lang="en-US" sz="1400" dirty="0">
              <a:solidFill>
                <a:srgbClr val="FFFFFF"/>
              </a:solidFill>
            </a:endParaRPr>
          </a:p>
        </p:txBody>
      </p:sp>
      <p:cxnSp>
        <p:nvCxnSpPr>
          <p:cNvPr id="35" name="Straight Arrow Connector 34"/>
          <p:cNvCxnSpPr/>
          <p:nvPr/>
        </p:nvCxnSpPr>
        <p:spPr bwMode="auto">
          <a:xfrm flipV="1">
            <a:off x="1785238" y="1984755"/>
            <a:ext cx="480347" cy="9667"/>
          </a:xfrm>
          <a:prstGeom prst="straightConnector1">
            <a:avLst/>
          </a:prstGeom>
          <a:solidFill>
            <a:schemeClr val="accent1"/>
          </a:solidFill>
          <a:ln w="38100" cap="flat" cmpd="sng" algn="ctr">
            <a:solidFill>
              <a:schemeClr val="bg1"/>
            </a:solidFill>
            <a:prstDash val="solid"/>
            <a:round/>
            <a:headEnd type="triangle" w="med" len="med"/>
            <a:tailEnd type="triangle" w="med" len="med"/>
          </a:ln>
          <a:effectLst/>
        </p:spPr>
      </p:cxnSp>
      <p:pic>
        <p:nvPicPr>
          <p:cNvPr id="42" name="Picture 10" descr="C:\Users\vittorib\Desktop\PDCPics\WIF Descripti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8693"/>
          <a:stretch/>
        </p:blipFill>
        <p:spPr bwMode="auto">
          <a:xfrm>
            <a:off x="5245488" y="2298658"/>
            <a:ext cx="2325432" cy="5048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7"/>
          <p:cNvSpPr txBox="1"/>
          <p:nvPr/>
        </p:nvSpPr>
        <p:spPr>
          <a:xfrm>
            <a:off x="2899128" y="1786608"/>
            <a:ext cx="867545" cy="738664"/>
          </a:xfrm>
          <a:prstGeom prst="rect">
            <a:avLst/>
          </a:prstGeom>
          <a:noFill/>
        </p:spPr>
        <p:txBody>
          <a:bodyPr wrap="square" rtlCol="0">
            <a:spAutoFit/>
          </a:bodyPr>
          <a:lstStyle/>
          <a:p>
            <a:pPr defTabSz="914363"/>
            <a:r>
              <a:rPr lang="en-US" sz="1400" dirty="0" smtClean="0">
                <a:solidFill>
                  <a:srgbClr val="FFFFFF"/>
                </a:solidFill>
              </a:rPr>
              <a:t>Security</a:t>
            </a:r>
          </a:p>
          <a:p>
            <a:pPr defTabSz="914363"/>
            <a:r>
              <a:rPr lang="de-DE" sz="1400" dirty="0" smtClean="0">
                <a:solidFill>
                  <a:srgbClr val="FFFFFF"/>
                </a:solidFill>
              </a:rPr>
              <a:t>Token</a:t>
            </a:r>
          </a:p>
          <a:p>
            <a:pPr defTabSz="914363"/>
            <a:r>
              <a:rPr lang="de-DE" sz="1400" dirty="0" smtClean="0">
                <a:solidFill>
                  <a:srgbClr val="FFFFFF"/>
                </a:solidFill>
              </a:rPr>
              <a:t>Service</a:t>
            </a:r>
            <a:endParaRPr lang="en-US" sz="1400" dirty="0">
              <a:solidFill>
                <a:srgbClr val="FFFFFF"/>
              </a:solidFill>
            </a:endParaRPr>
          </a:p>
        </p:txBody>
      </p:sp>
      <p:pic>
        <p:nvPicPr>
          <p:cNvPr id="23" name="Picture 2" descr="C:\etc\training\Dominick's favourites icons\Security Download Server.png"/>
          <p:cNvPicPr>
            <a:picLocks noChangeAspect="1" noChangeArrowheads="1"/>
          </p:cNvPicPr>
          <p:nvPr/>
        </p:nvPicPr>
        <p:blipFill>
          <a:blip r:embed="rId7" cstate="print"/>
          <a:srcRect/>
          <a:stretch>
            <a:fillRect/>
          </a:stretch>
        </p:blipFill>
        <p:spPr bwMode="auto">
          <a:xfrm>
            <a:off x="1217650" y="1507041"/>
            <a:ext cx="534950" cy="791617"/>
          </a:xfrm>
          <a:prstGeom prst="rect">
            <a:avLst/>
          </a:prstGeom>
          <a:noFill/>
        </p:spPr>
      </p:pic>
      <p:pic>
        <p:nvPicPr>
          <p:cNvPr id="30" name="Picture 2" descr="C:\etc\training\Dominick's favourites icons\Security Download Server.png"/>
          <p:cNvPicPr>
            <a:picLocks noChangeAspect="1" noChangeArrowheads="1"/>
          </p:cNvPicPr>
          <p:nvPr/>
        </p:nvPicPr>
        <p:blipFill>
          <a:blip r:embed="rId7" cstate="print"/>
          <a:srcRect/>
          <a:stretch>
            <a:fillRect/>
          </a:stretch>
        </p:blipFill>
        <p:spPr bwMode="auto">
          <a:xfrm>
            <a:off x="2331468" y="1457486"/>
            <a:ext cx="534950" cy="791617"/>
          </a:xfrm>
          <a:prstGeom prst="rect">
            <a:avLst/>
          </a:prstGeom>
          <a:noFill/>
        </p:spPr>
      </p:pic>
    </p:spTree>
    <p:extLst>
      <p:ext uri="{BB962C8B-B14F-4D97-AF65-F5344CB8AC3E}">
        <p14:creationId xmlns:p14="http://schemas.microsoft.com/office/powerpoint/2010/main" val="1088954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p:spPr>
        <p:txBody>
          <a:bodyPr>
            <a:normAutofit/>
          </a:bodyPr>
          <a:lstStyle/>
          <a:p>
            <a:r>
              <a:rPr lang="en-US" dirty="0" err="1" smtClean="0">
                <a:latin typeface="Segoe UI Light" pitchFamily="34" charset="0"/>
              </a:rPr>
              <a:t>Mer</a:t>
            </a:r>
            <a:r>
              <a:rPr lang="en-US" dirty="0" smtClean="0">
                <a:latin typeface="Segoe UI Light" pitchFamily="34" charset="0"/>
              </a:rPr>
              <a:t> </a:t>
            </a:r>
            <a:r>
              <a:rPr lang="en-US" dirty="0" err="1" smtClean="0">
                <a:latin typeface="Segoe UI Light" pitchFamily="34" charset="0"/>
              </a:rPr>
              <a:t>om</a:t>
            </a:r>
            <a:r>
              <a:rPr lang="en-US" dirty="0" smtClean="0">
                <a:latin typeface="Segoe UI Light" pitchFamily="34" charset="0"/>
              </a:rPr>
              <a:t> ADFS/WIF</a:t>
            </a:r>
            <a:endParaRPr lang="en-US" dirty="0">
              <a:latin typeface="Segoe UI Light" pitchFamily="34" charset="0"/>
            </a:endParaRPr>
          </a:p>
        </p:txBody>
      </p:sp>
      <p:sp>
        <p:nvSpPr>
          <p:cNvPr id="3" name="Platshållare för innehåll 2"/>
          <p:cNvSpPr>
            <a:spLocks noGrp="1"/>
          </p:cNvSpPr>
          <p:nvPr>
            <p:ph idx="1"/>
          </p:nvPr>
        </p:nvSpPr>
        <p:spPr>
          <a:xfrm>
            <a:off x="457200" y="1463278"/>
            <a:ext cx="8229600" cy="3394472"/>
          </a:xfrm>
        </p:spPr>
        <p:txBody>
          <a:bodyPr/>
          <a:lstStyle/>
          <a:p>
            <a:pPr marL="0" indent="0">
              <a:buNone/>
            </a:pPr>
            <a:r>
              <a:rPr lang="en-US" dirty="0" smtClean="0"/>
              <a:t>Session </a:t>
            </a:r>
            <a:r>
              <a:rPr lang="en-US" dirty="0" err="1" smtClean="0"/>
              <a:t>imorgon</a:t>
            </a:r>
            <a:r>
              <a:rPr lang="en-US" dirty="0" smtClean="0"/>
              <a:t>…</a:t>
            </a:r>
            <a:endParaRPr lang="en-US" dirty="0"/>
          </a:p>
        </p:txBody>
      </p:sp>
    </p:spTree>
    <p:extLst>
      <p:ext uri="{BB962C8B-B14F-4D97-AF65-F5344CB8AC3E}">
        <p14:creationId xmlns:p14="http://schemas.microsoft.com/office/powerpoint/2010/main" val="2317504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p:spPr>
        <p:txBody>
          <a:bodyPr>
            <a:normAutofit/>
          </a:bodyPr>
          <a:lstStyle/>
          <a:p>
            <a:r>
              <a:rPr lang="en-US" dirty="0">
                <a:latin typeface="Segoe UI Light" pitchFamily="34" charset="0"/>
              </a:rPr>
              <a:t>4</a:t>
            </a:r>
            <a:r>
              <a:rPr lang="en-US" dirty="0" smtClean="0">
                <a:latin typeface="Segoe UI Light" pitchFamily="34" charset="0"/>
              </a:rPr>
              <a:t>. </a:t>
            </a:r>
            <a:r>
              <a:rPr lang="en-US" dirty="0" err="1" smtClean="0">
                <a:latin typeface="Segoe UI Light" pitchFamily="34" charset="0"/>
              </a:rPr>
              <a:t>Testa</a:t>
            </a:r>
            <a:r>
              <a:rPr lang="en-US" dirty="0" smtClean="0">
                <a:latin typeface="Segoe UI Light" pitchFamily="34" charset="0"/>
              </a:rPr>
              <a:t> </a:t>
            </a:r>
            <a:r>
              <a:rPr lang="en-US" dirty="0" err="1" smtClean="0">
                <a:latin typeface="Segoe UI Light" pitchFamily="34" charset="0"/>
              </a:rPr>
              <a:t>i</a:t>
            </a:r>
            <a:r>
              <a:rPr lang="en-US" dirty="0" smtClean="0">
                <a:latin typeface="Segoe UI Light" pitchFamily="34" charset="0"/>
              </a:rPr>
              <a:t> Windows Azure</a:t>
            </a:r>
            <a:endParaRPr lang="en-US" dirty="0">
              <a:latin typeface="Segoe UI Light" pitchFamily="34" charset="0"/>
            </a:endParaRPr>
          </a:p>
        </p:txBody>
      </p:sp>
    </p:spTree>
    <p:extLst>
      <p:ext uri="{BB962C8B-B14F-4D97-AF65-F5344CB8AC3E}">
        <p14:creationId xmlns:p14="http://schemas.microsoft.com/office/powerpoint/2010/main" val="4191163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1472"/>
            <a:ext cx="7696200" cy="497681"/>
          </a:xfrm>
        </p:spPr>
        <p:txBody>
          <a:bodyPr>
            <a:normAutofit fontScale="90000"/>
          </a:bodyPr>
          <a:lstStyle/>
          <a:p>
            <a:r>
              <a:rPr lang="sv-SE" dirty="0" smtClean="0"/>
              <a:t>Vem är jag?</a:t>
            </a:r>
            <a:endParaRPr lang="en-US" dirty="0"/>
          </a:p>
        </p:txBody>
      </p:sp>
    </p:spTree>
    <p:extLst>
      <p:ext uri="{BB962C8B-B14F-4D97-AF65-F5344CB8AC3E}">
        <p14:creationId xmlns:p14="http://schemas.microsoft.com/office/powerpoint/2010/main" val="951532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dirty="0" err="1" smtClean="0">
                <a:latin typeface="Segoe UI Light" pitchFamily="34" charset="0"/>
              </a:rPr>
              <a:t>Vanliga</a:t>
            </a:r>
            <a:r>
              <a:rPr lang="en-US" dirty="0" smtClean="0">
                <a:latin typeface="Segoe UI Light" pitchFamily="34" charset="0"/>
              </a:rPr>
              <a:t> </a:t>
            </a:r>
            <a:r>
              <a:rPr lang="en-US" dirty="0" err="1" smtClean="0">
                <a:latin typeface="Segoe UI Light" pitchFamily="34" charset="0"/>
              </a:rPr>
              <a:t>fallgropar</a:t>
            </a:r>
            <a:endParaRPr lang="en-US" dirty="0">
              <a:latin typeface="Segoe UI Light" pitchFamily="34" charset="0"/>
            </a:endParaRPr>
          </a:p>
        </p:txBody>
      </p:sp>
    </p:spTree>
    <p:extLst>
      <p:ext uri="{BB962C8B-B14F-4D97-AF65-F5344CB8AC3E}">
        <p14:creationId xmlns:p14="http://schemas.microsoft.com/office/powerpoint/2010/main" val="8501473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0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006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normAutofit/>
          </a:bodyPr>
          <a:lstStyle/>
          <a:p>
            <a:r>
              <a:rPr lang="en-US" dirty="0" err="1" smtClean="0">
                <a:latin typeface="Segoe UI Light" pitchFamily="34" charset="0"/>
              </a:rPr>
              <a:t>Vanliga</a:t>
            </a:r>
            <a:r>
              <a:rPr lang="en-US" dirty="0" smtClean="0">
                <a:latin typeface="Segoe UI Light" pitchFamily="34" charset="0"/>
              </a:rPr>
              <a:t> </a:t>
            </a:r>
            <a:r>
              <a:rPr lang="en-US" dirty="0" err="1" smtClean="0">
                <a:latin typeface="Segoe UI Light" pitchFamily="34" charset="0"/>
              </a:rPr>
              <a:t>fallgropar</a:t>
            </a:r>
            <a:endParaRPr lang="en-US" dirty="0">
              <a:latin typeface="Segoe UI Light" pitchFamily="34" charset="0"/>
            </a:endParaRPr>
          </a:p>
        </p:txBody>
      </p:sp>
      <p:sp>
        <p:nvSpPr>
          <p:cNvPr id="3" name="Content Placeholder 2"/>
          <p:cNvSpPr>
            <a:spLocks noGrp="1"/>
          </p:cNvSpPr>
          <p:nvPr>
            <p:ph idx="1"/>
          </p:nvPr>
        </p:nvSpPr>
        <p:spPr>
          <a:xfrm>
            <a:off x="457200" y="1200151"/>
            <a:ext cx="8229600" cy="3394472"/>
          </a:xfrm>
        </p:spPr>
        <p:txBody>
          <a:bodyPr>
            <a:normAutofit fontScale="77500" lnSpcReduction="20000"/>
          </a:bodyPr>
          <a:lstStyle/>
          <a:p>
            <a:r>
              <a:rPr lang="sv-SE" dirty="0" smtClean="0"/>
              <a:t>Inga ”</a:t>
            </a:r>
            <a:r>
              <a:rPr lang="sv-SE" dirty="0" err="1" smtClean="0"/>
              <a:t>sticky</a:t>
            </a:r>
            <a:r>
              <a:rPr lang="sv-SE" dirty="0" smtClean="0"/>
              <a:t> sessions” tillgängliga i </a:t>
            </a:r>
            <a:r>
              <a:rPr lang="sv-SE" dirty="0" err="1" smtClean="0"/>
              <a:t>Azure</a:t>
            </a:r>
            <a:endParaRPr lang="sv-SE" dirty="0" smtClean="0"/>
          </a:p>
          <a:p>
            <a:pPr lvl="1"/>
            <a:r>
              <a:rPr lang="sv-SE" dirty="0" smtClean="0"/>
              <a:t>Lägg sessions-</a:t>
            </a:r>
            <a:r>
              <a:rPr lang="sv-SE" dirty="0" err="1" smtClean="0"/>
              <a:t>state</a:t>
            </a:r>
            <a:r>
              <a:rPr lang="sv-SE" dirty="0" smtClean="0"/>
              <a:t> i SQL </a:t>
            </a:r>
            <a:r>
              <a:rPr lang="sv-SE" dirty="0" err="1" smtClean="0"/>
              <a:t>Azure</a:t>
            </a:r>
            <a:r>
              <a:rPr lang="sv-SE" dirty="0" smtClean="0"/>
              <a:t> eller </a:t>
            </a:r>
            <a:r>
              <a:rPr lang="sv-SE" dirty="0" err="1" smtClean="0"/>
              <a:t>Azure</a:t>
            </a:r>
            <a:r>
              <a:rPr lang="sv-SE" dirty="0" smtClean="0"/>
              <a:t> </a:t>
            </a:r>
            <a:r>
              <a:rPr lang="sv-SE" dirty="0" err="1" smtClean="0"/>
              <a:t>Caching</a:t>
            </a:r>
            <a:endParaRPr lang="sv-SE" dirty="0" smtClean="0"/>
          </a:p>
          <a:p>
            <a:r>
              <a:rPr lang="sv-SE" dirty="0" smtClean="0"/>
              <a:t>Applikationen skriver till lokal </a:t>
            </a:r>
            <a:r>
              <a:rPr lang="sv-SE" dirty="0" smtClean="0"/>
              <a:t>disk/registret</a:t>
            </a:r>
          </a:p>
          <a:p>
            <a:pPr lvl="1"/>
            <a:r>
              <a:rPr lang="sv-SE" dirty="0" smtClean="0"/>
              <a:t>Skriv till </a:t>
            </a:r>
            <a:r>
              <a:rPr lang="sv-SE" dirty="0" err="1" smtClean="0"/>
              <a:t>Azure</a:t>
            </a:r>
            <a:r>
              <a:rPr lang="sv-SE" dirty="0" smtClean="0"/>
              <a:t> </a:t>
            </a:r>
            <a:r>
              <a:rPr lang="sv-SE" dirty="0" err="1" smtClean="0"/>
              <a:t>Blob</a:t>
            </a:r>
            <a:r>
              <a:rPr lang="sv-SE" dirty="0" smtClean="0"/>
              <a:t>/Table </a:t>
            </a:r>
            <a:r>
              <a:rPr lang="sv-SE" dirty="0" err="1" smtClean="0"/>
              <a:t>storage</a:t>
            </a:r>
            <a:r>
              <a:rPr lang="sv-SE" dirty="0" smtClean="0"/>
              <a:t>/SQL </a:t>
            </a:r>
            <a:r>
              <a:rPr lang="sv-SE" dirty="0" err="1" smtClean="0"/>
              <a:t>Azure</a:t>
            </a:r>
            <a:r>
              <a:rPr lang="sv-SE" dirty="0" smtClean="0"/>
              <a:t>/</a:t>
            </a:r>
            <a:r>
              <a:rPr lang="sv-SE" dirty="0" err="1" smtClean="0"/>
              <a:t>Azure</a:t>
            </a:r>
            <a:r>
              <a:rPr lang="sv-SE" dirty="0" smtClean="0"/>
              <a:t> </a:t>
            </a:r>
            <a:r>
              <a:rPr lang="sv-SE" dirty="0" err="1" smtClean="0"/>
              <a:t>Caching</a:t>
            </a:r>
            <a:endParaRPr lang="sv-SE" dirty="0" smtClean="0"/>
          </a:p>
          <a:p>
            <a:r>
              <a:rPr lang="sv-SE" dirty="0" smtClean="0"/>
              <a:t>Systemet integrerar med annat system via specifika brandväggsöppningar</a:t>
            </a:r>
            <a:endParaRPr lang="sv-SE" dirty="0"/>
          </a:p>
          <a:p>
            <a:pPr lvl="1"/>
            <a:r>
              <a:rPr lang="sv-SE" dirty="0" smtClean="0"/>
              <a:t>Så länge applikationen inte raderas kommer IP-adressen i </a:t>
            </a:r>
            <a:r>
              <a:rPr lang="sv-SE" dirty="0" err="1" smtClean="0"/>
              <a:t>Azure</a:t>
            </a:r>
            <a:r>
              <a:rPr lang="sv-SE" dirty="0" smtClean="0"/>
              <a:t> inte ändras. Alternativt använd </a:t>
            </a:r>
            <a:r>
              <a:rPr lang="sv-SE" dirty="0" err="1" smtClean="0"/>
              <a:t>Azure</a:t>
            </a:r>
            <a:r>
              <a:rPr lang="sv-SE" dirty="0" smtClean="0"/>
              <a:t> </a:t>
            </a:r>
            <a:r>
              <a:rPr lang="sv-SE" dirty="0" err="1" smtClean="0"/>
              <a:t>Connect</a:t>
            </a:r>
            <a:endParaRPr lang="sv-SE" dirty="0"/>
          </a:p>
          <a:p>
            <a:pPr lvl="1"/>
            <a:endParaRPr lang="sv-SE" dirty="0" smtClean="0"/>
          </a:p>
        </p:txBody>
      </p:sp>
    </p:spTree>
    <p:extLst>
      <p:ext uri="{BB962C8B-B14F-4D97-AF65-F5344CB8AC3E}">
        <p14:creationId xmlns:p14="http://schemas.microsoft.com/office/powerpoint/2010/main" val="630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 name="Rounded Rectangle 15"/>
          <p:cNvSpPr>
            <a:spLocks/>
          </p:cNvSpPr>
          <p:nvPr/>
        </p:nvSpPr>
        <p:spPr>
          <a:xfrm>
            <a:off x="3104804" y="667138"/>
            <a:ext cx="6039196" cy="1526851"/>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solidFill>
              <a:srgbClr val="16A5D9"/>
            </a:solidFill>
            <a:headEnd type="none" w="med" len="med"/>
            <a:tailEnd type="none" w="med" len="med"/>
          </a:ln>
          <a:effectLst>
            <a:outerShdw blurRad="698500" dist="38100" dir="5400000" rotWithShape="0">
              <a:srgbClr val="FFFFFF"/>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fontAlgn="base">
              <a:lnSpc>
                <a:spcPct val="85000"/>
              </a:lnSpc>
              <a:spcBef>
                <a:spcPts val="900"/>
              </a:spcBef>
              <a:spcAft>
                <a:spcPct val="0"/>
              </a:spcAft>
              <a:defRPr/>
            </a:pPr>
            <a:endParaRPr lang="en-US" sz="1200" kern="0" spc="-75" dirty="0">
              <a:ln w="18415" cmpd="sng">
                <a:noFill/>
                <a:prstDash val="solid"/>
              </a:ln>
              <a:gradFill>
                <a:gsLst>
                  <a:gs pos="0">
                    <a:srgbClr val="000000"/>
                  </a:gs>
                  <a:gs pos="50000">
                    <a:srgbClr val="000000"/>
                  </a:gs>
                </a:gsLst>
                <a:lin ang="5400000" scaled="0"/>
              </a:gradFill>
              <a:latin typeface="Segoe"/>
              <a:cs typeface="Segoe UI" pitchFamily="34" charset="0"/>
            </a:endParaRPr>
          </a:p>
        </p:txBody>
      </p:sp>
      <p:sp>
        <p:nvSpPr>
          <p:cNvPr id="41" name="Rounded Rectangle 40"/>
          <p:cNvSpPr/>
          <p:nvPr/>
        </p:nvSpPr>
        <p:spPr bwMode="auto">
          <a:xfrm>
            <a:off x="0" y="2057400"/>
            <a:ext cx="9144000" cy="2457450"/>
          </a:xfrm>
          <a:prstGeom prst="roundRect">
            <a:avLst/>
          </a:prstGeom>
          <a:gradFill>
            <a:gsLst>
              <a:gs pos="0">
                <a:schemeClr val="tx1">
                  <a:lumMod val="75000"/>
                </a:schemeClr>
              </a:gs>
              <a:gs pos="50000">
                <a:schemeClr val="tx1">
                  <a:lumMod val="95000"/>
                </a:schemeClr>
              </a:gs>
              <a:gs pos="70000">
                <a:schemeClr val="tx1">
                  <a:lumMod val="95000"/>
                </a:schemeClr>
              </a:gs>
              <a:gs pos="100000">
                <a:schemeClr val="tx1"/>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0" rIns="91436" bIns="0" numCol="1" rtlCol="0" anchor="t" anchorCtr="0" compatLnSpc="1">
            <a:prstTxWarp prst="textNoShape">
              <a:avLst/>
            </a:prstTxWarp>
          </a:bodyPr>
          <a:lstStyle/>
          <a:p>
            <a:pPr algn="ctr" defTabSz="914099" fontAlgn="base">
              <a:spcBef>
                <a:spcPct val="0"/>
              </a:spcBef>
              <a:spcAft>
                <a:spcPct val="0"/>
              </a:spcAft>
            </a:pPr>
            <a:endParaRPr lang="en-US" sz="2300" dirty="0" smtClean="0">
              <a:solidFill>
                <a:prstClr val="black"/>
              </a:solidFill>
            </a:endParaRPr>
          </a:p>
        </p:txBody>
      </p:sp>
      <p:sp>
        <p:nvSpPr>
          <p:cNvPr id="9" name="Cloud 8"/>
          <p:cNvSpPr/>
          <p:nvPr/>
        </p:nvSpPr>
        <p:spPr>
          <a:xfrm>
            <a:off x="533400" y="668524"/>
            <a:ext cx="1828800" cy="9144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dirty="0" smtClean="0">
                <a:solidFill>
                  <a:prstClr val="black"/>
                </a:solidFill>
              </a:rPr>
              <a:t>Internet</a:t>
            </a:r>
            <a:endParaRPr lang="en-US" dirty="0">
              <a:solidFill>
                <a:prstClr val="black"/>
              </a:solidFill>
            </a:endParaRPr>
          </a:p>
        </p:txBody>
      </p:sp>
      <p:sp>
        <p:nvSpPr>
          <p:cNvPr id="65" name="Rounded Rectangle 64"/>
          <p:cNvSpPr/>
          <p:nvPr/>
        </p:nvSpPr>
        <p:spPr>
          <a:xfrm>
            <a:off x="3200400" y="2954524"/>
            <a:ext cx="2743200" cy="1257300"/>
          </a:xfrm>
          <a:prstGeom prst="roundRect">
            <a:avLst/>
          </a:prstGeom>
        </p:spPr>
        <p:style>
          <a:lnRef idx="1">
            <a:schemeClr val="dk1"/>
          </a:lnRef>
          <a:fillRef idx="2">
            <a:schemeClr val="dk1"/>
          </a:fillRef>
          <a:effectRef idx="1">
            <a:schemeClr val="dk1"/>
          </a:effectRef>
          <a:fontRef idx="minor">
            <a:schemeClr val="dk1"/>
          </a:fontRef>
        </p:style>
        <p:txBody>
          <a:bodyPr rtlCol="0" anchor="b"/>
          <a:lstStyle/>
          <a:p>
            <a:pPr algn="ctr" defTabSz="914363"/>
            <a:r>
              <a:rPr lang="en-US" b="1" dirty="0" smtClean="0">
                <a:solidFill>
                  <a:prstClr val="black">
                    <a:lumMod val="65000"/>
                  </a:prstClr>
                </a:solidFill>
              </a:rPr>
              <a:t>Storage</a:t>
            </a:r>
            <a:endParaRPr lang="en-US" b="1" dirty="0">
              <a:solidFill>
                <a:prstClr val="black">
                  <a:lumMod val="65000"/>
                </a:prstClr>
              </a:solidFill>
            </a:endParaRPr>
          </a:p>
        </p:txBody>
      </p:sp>
      <p:grpSp>
        <p:nvGrpSpPr>
          <p:cNvPr id="2" name="Group 85"/>
          <p:cNvGrpSpPr/>
          <p:nvPr/>
        </p:nvGrpSpPr>
        <p:grpSpPr>
          <a:xfrm>
            <a:off x="3352800" y="3468875"/>
            <a:ext cx="762000" cy="673416"/>
            <a:chOff x="6096000" y="1905000"/>
            <a:chExt cx="762000" cy="897888"/>
          </a:xfrm>
        </p:grpSpPr>
        <p:sp>
          <p:nvSpPr>
            <p:cNvPr id="66" name="Can 65"/>
            <p:cNvSpPr/>
            <p:nvPr/>
          </p:nvSpPr>
          <p:spPr>
            <a:xfrm>
              <a:off x="6172200" y="19050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68" name="Can 67"/>
            <p:cNvSpPr/>
            <p:nvPr/>
          </p:nvSpPr>
          <p:spPr>
            <a:xfrm>
              <a:off x="6477000" y="19812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67" name="Can 66"/>
            <p:cNvSpPr/>
            <p:nvPr/>
          </p:nvSpPr>
          <p:spPr>
            <a:xfrm>
              <a:off x="6324600" y="20574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82" name="TextBox 81"/>
            <p:cNvSpPr txBox="1"/>
            <p:nvPr/>
          </p:nvSpPr>
          <p:spPr>
            <a:xfrm>
              <a:off x="6096000" y="2351482"/>
              <a:ext cx="702436" cy="45140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363"/>
              <a:r>
                <a:rPr lang="en-US" sz="1600" dirty="0" smtClean="0">
                  <a:solidFill>
                    <a:prstClr val="black">
                      <a:lumMod val="65000"/>
                    </a:prstClr>
                  </a:solidFill>
                </a:rPr>
                <a:t>Tables</a:t>
              </a:r>
              <a:endParaRPr lang="en-US" sz="1600" dirty="0">
                <a:solidFill>
                  <a:prstClr val="black">
                    <a:lumMod val="65000"/>
                  </a:prstClr>
                </a:solidFill>
              </a:endParaRPr>
            </a:p>
          </p:txBody>
        </p:sp>
      </p:grpSp>
      <p:sp>
        <p:nvSpPr>
          <p:cNvPr id="8" name="Oval 7"/>
          <p:cNvSpPr/>
          <p:nvPr/>
        </p:nvSpPr>
        <p:spPr>
          <a:xfrm>
            <a:off x="1219200" y="2211574"/>
            <a:ext cx="457200" cy="342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sz="1100" b="1" dirty="0" smtClean="0">
                <a:solidFill>
                  <a:prstClr val="black"/>
                </a:solidFill>
              </a:rPr>
              <a:t>LB</a:t>
            </a:r>
            <a:endParaRPr lang="en-US" sz="1100" b="1" dirty="0">
              <a:solidFill>
                <a:prstClr val="black"/>
              </a:solidFill>
            </a:endParaRPr>
          </a:p>
        </p:txBody>
      </p:sp>
      <p:cxnSp>
        <p:nvCxnSpPr>
          <p:cNvPr id="11" name="Elbow Connector 10"/>
          <p:cNvCxnSpPr>
            <a:stCxn id="9" idx="1"/>
            <a:endCxn id="8" idx="0"/>
          </p:cNvCxnSpPr>
          <p:nvPr/>
        </p:nvCxnSpPr>
        <p:spPr>
          <a:xfrm rot="5400000">
            <a:off x="1132988" y="1896564"/>
            <a:ext cx="629624" cy="1588"/>
          </a:xfrm>
          <a:prstGeom prst="bentConnector3">
            <a:avLst>
              <a:gd name="adj1" fmla="val 50000"/>
            </a:avLst>
          </a:prstGeom>
          <a:ln w="9525">
            <a:solidFill>
              <a:schemeClr val="accent1"/>
            </a:solidFill>
            <a:tailEnd type="arrow"/>
          </a:ln>
        </p:spPr>
        <p:style>
          <a:lnRef idx="1">
            <a:schemeClr val="dk1"/>
          </a:lnRef>
          <a:fillRef idx="2">
            <a:schemeClr val="dk1"/>
          </a:fillRef>
          <a:effectRef idx="1">
            <a:schemeClr val="dk1"/>
          </a:effectRef>
          <a:fontRef idx="minor">
            <a:schemeClr val="dk1"/>
          </a:fontRef>
        </p:style>
      </p:cxnSp>
      <p:grpSp>
        <p:nvGrpSpPr>
          <p:cNvPr id="3" name="Group 45"/>
          <p:cNvGrpSpPr/>
          <p:nvPr/>
        </p:nvGrpSpPr>
        <p:grpSpPr>
          <a:xfrm>
            <a:off x="5029201" y="3468876"/>
            <a:ext cx="638893" cy="673416"/>
            <a:chOff x="5029200" y="5029200"/>
            <a:chExt cx="638893" cy="897888"/>
          </a:xfrm>
        </p:grpSpPr>
        <p:sp>
          <p:nvSpPr>
            <p:cNvPr id="84" name="Flowchart: Multidocument 83"/>
            <p:cNvSpPr/>
            <p:nvPr/>
          </p:nvSpPr>
          <p:spPr>
            <a:xfrm>
              <a:off x="5029200" y="5029200"/>
              <a:ext cx="533400" cy="457200"/>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85" name="TextBox 84"/>
            <p:cNvSpPr txBox="1"/>
            <p:nvPr/>
          </p:nvSpPr>
          <p:spPr>
            <a:xfrm>
              <a:off x="5029200" y="5475682"/>
              <a:ext cx="638893" cy="45140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363"/>
              <a:r>
                <a:rPr lang="en-US" sz="1600" dirty="0" smtClean="0">
                  <a:solidFill>
                    <a:prstClr val="black">
                      <a:lumMod val="65000"/>
                    </a:prstClr>
                  </a:solidFill>
                </a:rPr>
                <a:t>Blobs</a:t>
              </a:r>
              <a:endParaRPr lang="en-US" sz="1600" dirty="0">
                <a:solidFill>
                  <a:prstClr val="black">
                    <a:lumMod val="65000"/>
                  </a:prstClr>
                </a:solidFill>
              </a:endParaRPr>
            </a:p>
          </p:txBody>
        </p:sp>
      </p:grpSp>
      <p:cxnSp>
        <p:nvCxnSpPr>
          <p:cNvPr id="90" name="Shape 89"/>
          <p:cNvCxnSpPr/>
          <p:nvPr/>
        </p:nvCxnSpPr>
        <p:spPr>
          <a:xfrm rot="16200000" flipH="1">
            <a:off x="2181225" y="3021199"/>
            <a:ext cx="285750" cy="1752600"/>
          </a:xfrm>
          <a:prstGeom prst="bentConnector2">
            <a:avLst/>
          </a:prstGeom>
          <a:ln>
            <a:solidFill>
              <a:schemeClr val="accent1"/>
            </a:solidFill>
            <a:tailEnd type="arrow"/>
          </a:ln>
        </p:spPr>
        <p:style>
          <a:lnRef idx="1">
            <a:schemeClr val="dk1"/>
          </a:lnRef>
          <a:fillRef idx="2">
            <a:schemeClr val="dk1"/>
          </a:fillRef>
          <a:effectRef idx="1">
            <a:schemeClr val="dk1"/>
          </a:effectRef>
          <a:fontRef idx="minor">
            <a:schemeClr val="dk1"/>
          </a:fontRef>
        </p:style>
      </p:cxnSp>
      <p:cxnSp>
        <p:nvCxnSpPr>
          <p:cNvPr id="97" name="Shape 96"/>
          <p:cNvCxnSpPr>
            <a:stCxn id="35" idx="2"/>
          </p:cNvCxnSpPr>
          <p:nvPr/>
        </p:nvCxnSpPr>
        <p:spPr>
          <a:xfrm rot="5400000">
            <a:off x="6630288" y="3067937"/>
            <a:ext cx="303026" cy="1676400"/>
          </a:xfrm>
          <a:prstGeom prst="bentConnector2">
            <a:avLst/>
          </a:prstGeom>
          <a:ln>
            <a:solidFill>
              <a:schemeClr val="accent1"/>
            </a:solidFill>
            <a:tailEnd type="arrow"/>
          </a:ln>
        </p:spPr>
        <p:style>
          <a:lnRef idx="1">
            <a:schemeClr val="dk1"/>
          </a:lnRef>
          <a:fillRef idx="2">
            <a:schemeClr val="dk1"/>
          </a:fillRef>
          <a:effectRef idx="1">
            <a:schemeClr val="dk1"/>
          </a:effectRef>
          <a:fontRef idx="minor">
            <a:schemeClr val="dk1"/>
          </a:fontRef>
        </p:style>
      </p:cxnSp>
      <p:grpSp>
        <p:nvGrpSpPr>
          <p:cNvPr id="4" name="Group 40"/>
          <p:cNvGrpSpPr/>
          <p:nvPr/>
        </p:nvGrpSpPr>
        <p:grpSpPr>
          <a:xfrm>
            <a:off x="6858000" y="2954524"/>
            <a:ext cx="1676400" cy="800100"/>
            <a:chOff x="6858000" y="4343400"/>
            <a:chExt cx="1676400" cy="1066800"/>
          </a:xfrm>
        </p:grpSpPr>
        <p:sp>
          <p:nvSpPr>
            <p:cNvPr id="40" name="Rounded Rectangle 39"/>
            <p:cNvSpPr/>
            <p:nvPr/>
          </p:nvSpPr>
          <p:spPr>
            <a:xfrm>
              <a:off x="7010400" y="4343400"/>
              <a:ext cx="15240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3"/>
              <a:r>
                <a:rPr lang="en-US" dirty="0" smtClean="0">
                  <a:solidFill>
                    <a:prstClr val="black"/>
                  </a:solidFill>
                </a:rPr>
                <a:t>Worker Service</a:t>
              </a:r>
              <a:endParaRPr lang="en-US" sz="1100" dirty="0">
                <a:solidFill>
                  <a:prstClr val="black"/>
                </a:solidFill>
              </a:endParaRPr>
            </a:p>
          </p:txBody>
        </p:sp>
        <p:sp>
          <p:nvSpPr>
            <p:cNvPr id="34" name="Rounded Rectangle 33"/>
            <p:cNvSpPr/>
            <p:nvPr/>
          </p:nvSpPr>
          <p:spPr>
            <a:xfrm>
              <a:off x="6934200" y="4419600"/>
              <a:ext cx="15240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3"/>
              <a:r>
                <a:rPr lang="en-US" dirty="0" smtClean="0">
                  <a:solidFill>
                    <a:prstClr val="black"/>
                  </a:solidFill>
                </a:rPr>
                <a:t>Worker Service</a:t>
              </a:r>
              <a:endParaRPr lang="en-US" sz="1100" dirty="0">
                <a:solidFill>
                  <a:prstClr val="black"/>
                </a:solidFill>
              </a:endParaRPr>
            </a:p>
          </p:txBody>
        </p:sp>
        <p:sp>
          <p:nvSpPr>
            <p:cNvPr id="35" name="Rounded Rectangle 34"/>
            <p:cNvSpPr/>
            <p:nvPr/>
          </p:nvSpPr>
          <p:spPr>
            <a:xfrm>
              <a:off x="6858000" y="4495800"/>
              <a:ext cx="15240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3"/>
              <a:r>
                <a:rPr lang="en-US" dirty="0" smtClean="0">
                  <a:solidFill>
                    <a:prstClr val="black"/>
                  </a:solidFill>
                </a:rPr>
                <a:t>Worker Role</a:t>
              </a:r>
              <a:endParaRPr lang="en-US" sz="1100" dirty="0">
                <a:solidFill>
                  <a:prstClr val="black"/>
                </a:solidFill>
              </a:endParaRPr>
            </a:p>
          </p:txBody>
        </p:sp>
      </p:grpSp>
      <p:grpSp>
        <p:nvGrpSpPr>
          <p:cNvPr id="5" name="Group 38"/>
          <p:cNvGrpSpPr/>
          <p:nvPr/>
        </p:nvGrpSpPr>
        <p:grpSpPr>
          <a:xfrm>
            <a:off x="685800" y="2954524"/>
            <a:ext cx="1676400" cy="800100"/>
            <a:chOff x="685800" y="4343400"/>
            <a:chExt cx="1676400" cy="1066800"/>
          </a:xfrm>
        </p:grpSpPr>
        <p:sp>
          <p:nvSpPr>
            <p:cNvPr id="17" name="Rounded Rectangle 16"/>
            <p:cNvSpPr/>
            <p:nvPr/>
          </p:nvSpPr>
          <p:spPr>
            <a:xfrm>
              <a:off x="838200" y="4343400"/>
              <a:ext cx="1524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63"/>
              <a:r>
                <a:rPr lang="en-US" dirty="0" smtClean="0">
                  <a:solidFill>
                    <a:prstClr val="black"/>
                  </a:solidFill>
                </a:rPr>
                <a:t>Web Site</a:t>
              </a:r>
            </a:p>
            <a:p>
              <a:pPr algn="ctr" defTabSz="914363"/>
              <a:r>
                <a:rPr lang="en-US" sz="1100" dirty="0" smtClean="0">
                  <a:solidFill>
                    <a:prstClr val="black"/>
                  </a:solidFill>
                </a:rPr>
                <a:t>(ASPX, ASMX, WCF)</a:t>
              </a:r>
              <a:endParaRPr lang="en-US" sz="1100" dirty="0">
                <a:solidFill>
                  <a:prstClr val="black"/>
                </a:solidFill>
              </a:endParaRPr>
            </a:p>
          </p:txBody>
        </p:sp>
        <p:sp>
          <p:nvSpPr>
            <p:cNvPr id="32" name="Rounded Rectangle 31"/>
            <p:cNvSpPr/>
            <p:nvPr/>
          </p:nvSpPr>
          <p:spPr>
            <a:xfrm>
              <a:off x="762000" y="4419600"/>
              <a:ext cx="1524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63"/>
              <a:r>
                <a:rPr lang="en-US" dirty="0" smtClean="0">
                  <a:solidFill>
                    <a:prstClr val="black"/>
                  </a:solidFill>
                </a:rPr>
                <a:t>Web Site</a:t>
              </a:r>
            </a:p>
            <a:p>
              <a:pPr algn="ctr" defTabSz="914363"/>
              <a:r>
                <a:rPr lang="en-US" sz="1100" dirty="0" smtClean="0">
                  <a:solidFill>
                    <a:prstClr val="black"/>
                  </a:solidFill>
                </a:rPr>
                <a:t>(ASPX, ASMX, WCF)</a:t>
              </a:r>
              <a:endParaRPr lang="en-US" sz="1100" dirty="0">
                <a:solidFill>
                  <a:prstClr val="black"/>
                </a:solidFill>
              </a:endParaRPr>
            </a:p>
          </p:txBody>
        </p:sp>
        <p:sp>
          <p:nvSpPr>
            <p:cNvPr id="33" name="Rounded Rectangle 32"/>
            <p:cNvSpPr/>
            <p:nvPr/>
          </p:nvSpPr>
          <p:spPr>
            <a:xfrm>
              <a:off x="685800" y="4495800"/>
              <a:ext cx="1524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63"/>
              <a:r>
                <a:rPr lang="en-US" dirty="0" smtClean="0">
                  <a:solidFill>
                    <a:prstClr val="black"/>
                  </a:solidFill>
                </a:rPr>
                <a:t>Web Role</a:t>
              </a:r>
            </a:p>
            <a:p>
              <a:pPr algn="ctr" defTabSz="914363"/>
              <a:r>
                <a:rPr lang="en-US" sz="1100" dirty="0" smtClean="0">
                  <a:solidFill>
                    <a:prstClr val="black"/>
                  </a:solidFill>
                </a:rPr>
                <a:t>(ASPX, WCF, etc.)</a:t>
              </a:r>
              <a:endParaRPr lang="en-US" sz="1100" dirty="0">
                <a:solidFill>
                  <a:prstClr val="black"/>
                </a:solidFill>
              </a:endParaRPr>
            </a:p>
          </p:txBody>
        </p:sp>
      </p:grpSp>
      <p:cxnSp>
        <p:nvCxnSpPr>
          <p:cNvPr id="14" name="Elbow Connector 13"/>
          <p:cNvCxnSpPr>
            <a:stCxn id="8" idx="4"/>
          </p:cNvCxnSpPr>
          <p:nvPr/>
        </p:nvCxnSpPr>
        <p:spPr>
          <a:xfrm rot="5400000">
            <a:off x="1254700" y="2746780"/>
            <a:ext cx="385407" cy="794"/>
          </a:xfrm>
          <a:prstGeom prst="bentConnector3">
            <a:avLst>
              <a:gd name="adj1" fmla="val 50000"/>
            </a:avLst>
          </a:prstGeom>
          <a:ln>
            <a:solidFill>
              <a:schemeClr val="accent1"/>
            </a:solidFill>
            <a:tailEnd type="arrow"/>
          </a:ln>
        </p:spPr>
        <p:style>
          <a:lnRef idx="1">
            <a:schemeClr val="accent2"/>
          </a:lnRef>
          <a:fillRef idx="2">
            <a:schemeClr val="accent2"/>
          </a:fillRef>
          <a:effectRef idx="1">
            <a:schemeClr val="accent2"/>
          </a:effectRef>
          <a:fontRef idx="minor">
            <a:schemeClr val="dk1"/>
          </a:fontRef>
        </p:style>
      </p:cxnSp>
      <p:grpSp>
        <p:nvGrpSpPr>
          <p:cNvPr id="6" name="Group 41"/>
          <p:cNvGrpSpPr/>
          <p:nvPr/>
        </p:nvGrpSpPr>
        <p:grpSpPr>
          <a:xfrm>
            <a:off x="3581400" y="2939881"/>
            <a:ext cx="2057400" cy="369332"/>
            <a:chOff x="3581400" y="4323873"/>
            <a:chExt cx="2057400" cy="492442"/>
          </a:xfrm>
        </p:grpSpPr>
        <p:grpSp>
          <p:nvGrpSpPr>
            <p:cNvPr id="7" name="Group 41"/>
            <p:cNvGrpSpPr/>
            <p:nvPr/>
          </p:nvGrpSpPr>
          <p:grpSpPr>
            <a:xfrm>
              <a:off x="3581400" y="4371975"/>
              <a:ext cx="2057400" cy="381000"/>
              <a:chOff x="3581400" y="4419600"/>
              <a:chExt cx="2057400" cy="381000"/>
            </a:xfrm>
          </p:grpSpPr>
          <p:sp>
            <p:nvSpPr>
              <p:cNvPr id="102" name="Rectangle 101"/>
              <p:cNvSpPr/>
              <p:nvPr/>
            </p:nvSpPr>
            <p:spPr>
              <a:xfrm>
                <a:off x="3581400" y="4419600"/>
                <a:ext cx="20574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0" name="Rounded Rectangle 69"/>
              <p:cNvSpPr/>
              <p:nvPr/>
            </p:nvSpPr>
            <p:spPr>
              <a:xfrm>
                <a:off x="3657600" y="4495800"/>
                <a:ext cx="3048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1" name="Rounded Rectangle 70"/>
              <p:cNvSpPr/>
              <p:nvPr/>
            </p:nvSpPr>
            <p:spPr>
              <a:xfrm>
                <a:off x="4038600" y="4495800"/>
                <a:ext cx="3048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2" name="Rounded Rectangle 71"/>
              <p:cNvSpPr/>
              <p:nvPr/>
            </p:nvSpPr>
            <p:spPr>
              <a:xfrm>
                <a:off x="4876800" y="4495800"/>
                <a:ext cx="3048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3" name="Rounded Rectangle 72"/>
              <p:cNvSpPr/>
              <p:nvPr/>
            </p:nvSpPr>
            <p:spPr>
              <a:xfrm>
                <a:off x="5257800" y="4495800"/>
                <a:ext cx="304800"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5" name="Oval 74"/>
              <p:cNvSpPr/>
              <p:nvPr/>
            </p:nvSpPr>
            <p:spPr>
              <a:xfrm>
                <a:off x="43738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6" name="Oval 75"/>
              <p:cNvSpPr/>
              <p:nvPr/>
            </p:nvSpPr>
            <p:spPr>
              <a:xfrm>
                <a:off x="44500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7" name="Oval 76"/>
              <p:cNvSpPr/>
              <p:nvPr/>
            </p:nvSpPr>
            <p:spPr>
              <a:xfrm>
                <a:off x="45262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8" name="Oval 77"/>
              <p:cNvSpPr/>
              <p:nvPr/>
            </p:nvSpPr>
            <p:spPr>
              <a:xfrm>
                <a:off x="46024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79" name="Oval 78"/>
              <p:cNvSpPr/>
              <p:nvPr/>
            </p:nvSpPr>
            <p:spPr>
              <a:xfrm>
                <a:off x="46786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sp>
            <p:nvSpPr>
              <p:cNvPr id="80" name="Oval 79"/>
              <p:cNvSpPr/>
              <p:nvPr/>
            </p:nvSpPr>
            <p:spPr>
              <a:xfrm>
                <a:off x="4754881" y="4572000"/>
                <a:ext cx="45719" cy="457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63"/>
                <a:endParaRPr lang="en-US">
                  <a:solidFill>
                    <a:prstClr val="black">
                      <a:lumMod val="65000"/>
                    </a:prstClr>
                  </a:solidFill>
                </a:endParaRPr>
              </a:p>
            </p:txBody>
          </p:sp>
        </p:grpSp>
        <p:sp>
          <p:nvSpPr>
            <p:cNvPr id="81" name="TextBox 80"/>
            <p:cNvSpPr txBox="1"/>
            <p:nvPr/>
          </p:nvSpPr>
          <p:spPr>
            <a:xfrm>
              <a:off x="4173132" y="4323873"/>
              <a:ext cx="904415" cy="492442"/>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rtlCol="0">
              <a:spAutoFit/>
            </a:bodyPr>
            <a:lstStyle/>
            <a:p>
              <a:pPr defTabSz="914363"/>
              <a:r>
                <a:rPr lang="en-US" dirty="0" smtClean="0">
                  <a:solidFill>
                    <a:schemeClr val="bg1"/>
                  </a:solidFill>
                </a:rPr>
                <a:t>Queues</a:t>
              </a:r>
              <a:endParaRPr lang="en-US" dirty="0">
                <a:solidFill>
                  <a:schemeClr val="bg1"/>
                </a:solidFill>
              </a:endParaRPr>
            </a:p>
          </p:txBody>
        </p:sp>
      </p:grpSp>
      <p:grpSp>
        <p:nvGrpSpPr>
          <p:cNvPr id="42" name="Group 85"/>
          <p:cNvGrpSpPr/>
          <p:nvPr/>
        </p:nvGrpSpPr>
        <p:grpSpPr>
          <a:xfrm>
            <a:off x="3824363" y="1714501"/>
            <a:ext cx="1843733" cy="1089844"/>
            <a:chOff x="6172200" y="1905000"/>
            <a:chExt cx="685800" cy="779385"/>
          </a:xfrm>
        </p:grpSpPr>
        <p:sp>
          <p:nvSpPr>
            <p:cNvPr id="43" name="Can 42"/>
            <p:cNvSpPr/>
            <p:nvPr/>
          </p:nvSpPr>
          <p:spPr>
            <a:xfrm>
              <a:off x="6172200" y="19050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45" name="Can 44"/>
            <p:cNvSpPr/>
            <p:nvPr/>
          </p:nvSpPr>
          <p:spPr>
            <a:xfrm>
              <a:off x="6477000" y="19812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46" name="Can 45"/>
            <p:cNvSpPr/>
            <p:nvPr/>
          </p:nvSpPr>
          <p:spPr>
            <a:xfrm>
              <a:off x="6324600" y="2057400"/>
              <a:ext cx="381000" cy="381000"/>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endParaRPr lang="en-US">
                <a:solidFill>
                  <a:prstClr val="black">
                    <a:lumMod val="65000"/>
                  </a:prstClr>
                </a:solidFill>
              </a:endParaRPr>
            </a:p>
          </p:txBody>
        </p:sp>
        <p:sp>
          <p:nvSpPr>
            <p:cNvPr id="47" name="TextBox 46"/>
            <p:cNvSpPr txBox="1"/>
            <p:nvPr/>
          </p:nvSpPr>
          <p:spPr>
            <a:xfrm>
              <a:off x="6280233" y="2442273"/>
              <a:ext cx="400017" cy="24211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363"/>
              <a:r>
                <a:rPr lang="en-US" sz="1600" dirty="0" smtClean="0">
                  <a:solidFill>
                    <a:prstClr val="black">
                      <a:lumMod val="65000"/>
                    </a:prstClr>
                  </a:solidFill>
                </a:rPr>
                <a:t>SQL Azure </a:t>
              </a:r>
              <a:endParaRPr lang="en-US" sz="1600" dirty="0">
                <a:solidFill>
                  <a:prstClr val="black">
                    <a:lumMod val="65000"/>
                  </a:prstClr>
                </a:solidFill>
              </a:endParaRPr>
            </a:p>
          </p:txBody>
        </p:sp>
      </p:grpSp>
      <p:cxnSp>
        <p:nvCxnSpPr>
          <p:cNvPr id="48" name="Shape 89"/>
          <p:cNvCxnSpPr/>
          <p:nvPr/>
        </p:nvCxnSpPr>
        <p:spPr>
          <a:xfrm flipV="1">
            <a:off x="2362200" y="2430938"/>
            <a:ext cx="1676400" cy="508943"/>
          </a:xfrm>
          <a:prstGeom prst="bentConnector3">
            <a:avLst>
              <a:gd name="adj1" fmla="val 50000"/>
            </a:avLst>
          </a:prstGeom>
          <a:ln>
            <a:solidFill>
              <a:schemeClr val="accent1"/>
            </a:solidFill>
            <a:tailEnd type="arrow"/>
          </a:ln>
        </p:spPr>
        <p:style>
          <a:lnRef idx="1">
            <a:schemeClr val="dk1"/>
          </a:lnRef>
          <a:fillRef idx="2">
            <a:schemeClr val="dk1"/>
          </a:fillRef>
          <a:effectRef idx="1">
            <a:schemeClr val="dk1"/>
          </a:effectRef>
          <a:fontRef idx="minor">
            <a:schemeClr val="dk1"/>
          </a:fontRef>
        </p:style>
      </p:cxnSp>
      <p:cxnSp>
        <p:nvCxnSpPr>
          <p:cNvPr id="49" name="Shape 96"/>
          <p:cNvCxnSpPr/>
          <p:nvPr/>
        </p:nvCxnSpPr>
        <p:spPr>
          <a:xfrm rot="10800000">
            <a:off x="5445826" y="2440773"/>
            <a:ext cx="1488374" cy="535186"/>
          </a:xfrm>
          <a:prstGeom prst="bentConnector3">
            <a:avLst>
              <a:gd name="adj1" fmla="val 50000"/>
            </a:avLst>
          </a:prstGeom>
          <a:ln>
            <a:solidFill>
              <a:schemeClr val="accent1"/>
            </a:solidFill>
            <a:tailEnd type="arrow"/>
          </a:ln>
        </p:spPr>
        <p:style>
          <a:lnRef idx="1">
            <a:schemeClr val="dk1"/>
          </a:lnRef>
          <a:fillRef idx="2">
            <a:schemeClr val="dk1"/>
          </a:fillRef>
          <a:effectRef idx="1">
            <a:schemeClr val="dk1"/>
          </a:effectRef>
          <a:fontRef idx="minor">
            <a:schemeClr val="dk1"/>
          </a:fontRef>
        </p:style>
      </p:cxnSp>
      <p:sp>
        <p:nvSpPr>
          <p:cNvPr id="50" name="Oval 49"/>
          <p:cNvSpPr/>
          <p:nvPr/>
        </p:nvSpPr>
        <p:spPr>
          <a:xfrm>
            <a:off x="2991307" y="2328936"/>
            <a:ext cx="457200" cy="342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sz="1100" b="1" dirty="0" smtClean="0">
                <a:solidFill>
                  <a:prstClr val="black"/>
                </a:solidFill>
              </a:rPr>
              <a:t>LB</a:t>
            </a:r>
            <a:endParaRPr lang="en-US" sz="1100" b="1" dirty="0">
              <a:solidFill>
                <a:prstClr val="black"/>
              </a:solidFill>
            </a:endParaRPr>
          </a:p>
        </p:txBody>
      </p:sp>
      <p:sp>
        <p:nvSpPr>
          <p:cNvPr id="51" name="Oval 50"/>
          <p:cNvSpPr/>
          <p:nvPr/>
        </p:nvSpPr>
        <p:spPr>
          <a:xfrm>
            <a:off x="5943600" y="2365463"/>
            <a:ext cx="457200" cy="342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sz="1100" b="1" dirty="0" smtClean="0">
                <a:solidFill>
                  <a:prstClr val="black"/>
                </a:solidFill>
              </a:rPr>
              <a:t>LB</a:t>
            </a:r>
            <a:endParaRPr lang="en-US" sz="1100" b="1" dirty="0">
              <a:solidFill>
                <a:prstClr val="black"/>
              </a:solidFill>
            </a:endParaRPr>
          </a:p>
        </p:txBody>
      </p:sp>
      <p:sp>
        <p:nvSpPr>
          <p:cNvPr id="52" name="Oval 51"/>
          <p:cNvSpPr/>
          <p:nvPr/>
        </p:nvSpPr>
        <p:spPr>
          <a:xfrm>
            <a:off x="6477000" y="3896213"/>
            <a:ext cx="457200" cy="342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sz="1100" b="1" dirty="0" smtClean="0">
                <a:solidFill>
                  <a:prstClr val="black"/>
                </a:solidFill>
              </a:rPr>
              <a:t>LB</a:t>
            </a:r>
            <a:endParaRPr lang="en-US" sz="1100" b="1" dirty="0">
              <a:solidFill>
                <a:prstClr val="black"/>
              </a:solidFill>
            </a:endParaRPr>
          </a:p>
        </p:txBody>
      </p:sp>
      <p:sp>
        <p:nvSpPr>
          <p:cNvPr id="53" name="Oval 52"/>
          <p:cNvSpPr/>
          <p:nvPr/>
        </p:nvSpPr>
        <p:spPr>
          <a:xfrm>
            <a:off x="1981200" y="3882650"/>
            <a:ext cx="457200" cy="342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defTabSz="914363"/>
            <a:r>
              <a:rPr lang="en-US" sz="1100" b="1" dirty="0" smtClean="0">
                <a:solidFill>
                  <a:prstClr val="black"/>
                </a:solidFill>
              </a:rPr>
              <a:t>LB</a:t>
            </a:r>
            <a:endParaRPr lang="en-US" sz="1100" b="1" dirty="0">
              <a:solidFill>
                <a:prstClr val="black"/>
              </a:solidFill>
            </a:endParaRPr>
          </a:p>
        </p:txBody>
      </p:sp>
      <p:grpSp>
        <p:nvGrpSpPr>
          <p:cNvPr id="55" name="Group 8"/>
          <p:cNvGrpSpPr/>
          <p:nvPr/>
        </p:nvGrpSpPr>
        <p:grpSpPr>
          <a:xfrm>
            <a:off x="5549913" y="1110744"/>
            <a:ext cx="1618902" cy="348142"/>
            <a:chOff x="3508589" y="5949007"/>
            <a:chExt cx="2114033" cy="617220"/>
          </a:xfrm>
        </p:grpSpPr>
        <p:sp>
          <p:nvSpPr>
            <p:cNvPr id="64" name="Rounded Rectangle 16"/>
            <p:cNvSpPr>
              <a:spLocks/>
            </p:cNvSpPr>
            <p:nvPr/>
          </p:nvSpPr>
          <p:spPr bwMode="auto">
            <a:xfrm>
              <a:off x="3508589" y="5949007"/>
              <a:ext cx="2114033" cy="61722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lnSpc>
                  <a:spcPct val="80000"/>
                </a:lnSpc>
                <a:defRPr/>
              </a:pPr>
              <a:endParaRPr lang="en-US" sz="2100" kern="0" dirty="0">
                <a:gradFill>
                  <a:gsLst>
                    <a:gs pos="55000">
                      <a:srgbClr val="000000"/>
                    </a:gs>
                    <a:gs pos="100000">
                      <a:srgbClr val="000000"/>
                    </a:gs>
                  </a:gsLst>
                  <a:lin ang="5400000" scaled="0"/>
                </a:gradFill>
                <a:latin typeface="Segoe" pitchFamily="34" charset="0"/>
              </a:endParaRPr>
            </a:p>
          </p:txBody>
        </p:sp>
        <p:sp>
          <p:nvSpPr>
            <p:cNvPr id="69" name="TextBox 20"/>
            <p:cNvSpPr txBox="1"/>
            <p:nvPr/>
          </p:nvSpPr>
          <p:spPr>
            <a:xfrm>
              <a:off x="4119085" y="6174952"/>
              <a:ext cx="1375066" cy="305568"/>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80000"/>
                </a:lnSpc>
              </a:pPr>
              <a:r>
                <a:rPr lang="en-US" sz="1400" dirty="0">
                  <a:gradFill>
                    <a:gsLst>
                      <a:gs pos="55000">
                        <a:srgbClr val="000000"/>
                      </a:gs>
                      <a:gs pos="100000">
                        <a:srgbClr val="000000"/>
                      </a:gs>
                    </a:gsLst>
                    <a:lin ang="5400000" scaled="0"/>
                  </a:gradFill>
                  <a:latin typeface="Segoe" pitchFamily="34" charset="0"/>
                </a:rPr>
                <a:t>Service </a:t>
              </a:r>
              <a:r>
                <a:rPr lang="en-US" sz="1400" dirty="0" smtClean="0">
                  <a:gradFill>
                    <a:gsLst>
                      <a:gs pos="55000">
                        <a:srgbClr val="000000"/>
                      </a:gs>
                      <a:gs pos="100000">
                        <a:srgbClr val="000000"/>
                      </a:gs>
                    </a:gsLst>
                    <a:lin ang="5400000" scaled="0"/>
                  </a:gradFill>
                  <a:latin typeface="Segoe" pitchFamily="34" charset="0"/>
                </a:rPr>
                <a:t>Bus</a:t>
              </a:r>
              <a:endParaRPr lang="en-US" sz="1400" dirty="0">
                <a:gradFill>
                  <a:gsLst>
                    <a:gs pos="55000">
                      <a:srgbClr val="000000"/>
                    </a:gs>
                    <a:gs pos="100000">
                      <a:srgbClr val="000000"/>
                    </a:gs>
                  </a:gsLst>
                  <a:lin ang="5400000" scaled="0"/>
                </a:gradFill>
                <a:latin typeface="Segoe" pitchFamily="34" charset="0"/>
              </a:endParaRPr>
            </a:p>
          </p:txBody>
        </p:sp>
        <p:pic>
          <p:nvPicPr>
            <p:cNvPr id="74" name="Picture 2" descr="C:\Users\jamescon\Documents\Sync\FY11\PDC\Sessions\WA Icons\appfabric - service bu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5463" y="5983297"/>
              <a:ext cx="475898"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9"/>
          <p:cNvGrpSpPr/>
          <p:nvPr/>
        </p:nvGrpSpPr>
        <p:grpSpPr>
          <a:xfrm>
            <a:off x="3607187" y="1106976"/>
            <a:ext cx="1624826" cy="348142"/>
            <a:chOff x="1164357" y="5949007"/>
            <a:chExt cx="2121768" cy="617220"/>
          </a:xfrm>
        </p:grpSpPr>
        <p:sp>
          <p:nvSpPr>
            <p:cNvPr id="61" name="Rounded Rectangle 18"/>
            <p:cNvSpPr>
              <a:spLocks/>
            </p:cNvSpPr>
            <p:nvPr/>
          </p:nvSpPr>
          <p:spPr bwMode="auto">
            <a:xfrm>
              <a:off x="1164357" y="5949007"/>
              <a:ext cx="2121768" cy="61722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lnSpc>
                  <a:spcPct val="80000"/>
                </a:lnSpc>
                <a:defRPr/>
              </a:pPr>
              <a:endParaRPr lang="en-US" sz="1600" kern="0" dirty="0">
                <a:gradFill>
                  <a:gsLst>
                    <a:gs pos="55000">
                      <a:srgbClr val="000000"/>
                    </a:gs>
                    <a:gs pos="100000">
                      <a:srgbClr val="000000"/>
                    </a:gs>
                  </a:gsLst>
                  <a:lin ang="5400000" scaled="0"/>
                </a:gradFill>
                <a:latin typeface="Segoe" pitchFamily="34" charset="0"/>
              </a:endParaRPr>
            </a:p>
          </p:txBody>
        </p:sp>
        <p:sp>
          <p:nvSpPr>
            <p:cNvPr id="62" name="TextBox 21"/>
            <p:cNvSpPr txBox="1"/>
            <p:nvPr/>
          </p:nvSpPr>
          <p:spPr>
            <a:xfrm>
              <a:off x="1782588" y="6154470"/>
              <a:ext cx="1427338" cy="26191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80000"/>
                </a:lnSpc>
              </a:pPr>
              <a:r>
                <a:rPr lang="en-US" sz="1200" dirty="0" smtClean="0">
                  <a:gradFill>
                    <a:gsLst>
                      <a:gs pos="55000">
                        <a:srgbClr val="000000"/>
                      </a:gs>
                      <a:gs pos="100000">
                        <a:srgbClr val="000000"/>
                      </a:gs>
                    </a:gsLst>
                    <a:lin ang="5400000" scaled="0"/>
                  </a:gradFill>
                  <a:latin typeface="Segoe" pitchFamily="34" charset="0"/>
                </a:rPr>
                <a:t>Access Control</a:t>
              </a:r>
              <a:endParaRPr lang="en-US" sz="1200" dirty="0">
                <a:gradFill>
                  <a:gsLst>
                    <a:gs pos="55000">
                      <a:srgbClr val="000000"/>
                    </a:gs>
                    <a:gs pos="100000">
                      <a:srgbClr val="000000"/>
                    </a:gs>
                  </a:gsLst>
                  <a:lin ang="5400000" scaled="0"/>
                </a:gradFill>
                <a:latin typeface="Segoe" pitchFamily="34" charset="0"/>
              </a:endParaRPr>
            </a:p>
          </p:txBody>
        </p:sp>
        <p:pic>
          <p:nvPicPr>
            <p:cNvPr id="63" name="Picture 3" descr="C:\Users\jamescon\Documents\Sync\FY11\PDC\Sessions\WA Icons\appfabric - access contro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8547" y="6017587"/>
              <a:ext cx="483966" cy="4800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10"/>
          <p:cNvGrpSpPr/>
          <p:nvPr/>
        </p:nvGrpSpPr>
        <p:grpSpPr>
          <a:xfrm>
            <a:off x="7400754" y="1120187"/>
            <a:ext cx="1624826" cy="465701"/>
            <a:chOff x="5786583" y="5964830"/>
            <a:chExt cx="2121768" cy="825641"/>
          </a:xfrm>
        </p:grpSpPr>
        <p:sp>
          <p:nvSpPr>
            <p:cNvPr id="58" name="Rounded Rectangle 17"/>
            <p:cNvSpPr>
              <a:spLocks/>
            </p:cNvSpPr>
            <p:nvPr/>
          </p:nvSpPr>
          <p:spPr bwMode="auto">
            <a:xfrm>
              <a:off x="5786583" y="5964830"/>
              <a:ext cx="2121768" cy="61722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400">
                <a:lnSpc>
                  <a:spcPct val="80000"/>
                </a:lnSpc>
                <a:defRPr/>
              </a:pPr>
              <a:endParaRPr lang="en-US" sz="1600" kern="0" dirty="0">
                <a:gradFill>
                  <a:gsLst>
                    <a:gs pos="55000">
                      <a:srgbClr val="000000"/>
                    </a:gs>
                    <a:gs pos="100000">
                      <a:srgbClr val="000000"/>
                    </a:gs>
                  </a:gsLst>
                  <a:lin ang="5400000" scaled="0"/>
                </a:gradFill>
                <a:latin typeface="Segoe" pitchFamily="34" charset="0"/>
              </a:endParaRPr>
            </a:p>
          </p:txBody>
        </p:sp>
        <p:sp>
          <p:nvSpPr>
            <p:cNvPr id="59" name="TextBox 19"/>
            <p:cNvSpPr txBox="1"/>
            <p:nvPr/>
          </p:nvSpPr>
          <p:spPr>
            <a:xfrm>
              <a:off x="6576495" y="6179335"/>
              <a:ext cx="787655" cy="611136"/>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80000"/>
                </a:lnSpc>
              </a:pPr>
              <a:r>
                <a:rPr lang="en-US" sz="1400" dirty="0" smtClean="0">
                  <a:gradFill>
                    <a:gsLst>
                      <a:gs pos="55000">
                        <a:srgbClr val="000000"/>
                      </a:gs>
                      <a:gs pos="100000">
                        <a:srgbClr val="000000"/>
                      </a:gs>
                    </a:gsLst>
                    <a:lin ang="5400000" scaled="0"/>
                  </a:gradFill>
                  <a:latin typeface="Segoe" pitchFamily="34" charset="0"/>
                </a:rPr>
                <a:t>Cache</a:t>
              </a:r>
            </a:p>
            <a:p>
              <a:pPr>
                <a:lnSpc>
                  <a:spcPct val="80000"/>
                </a:lnSpc>
              </a:pPr>
              <a:endParaRPr lang="en-US" sz="1400" dirty="0">
                <a:gradFill>
                  <a:gsLst>
                    <a:gs pos="55000">
                      <a:srgbClr val="000000"/>
                    </a:gs>
                    <a:gs pos="100000">
                      <a:srgbClr val="000000"/>
                    </a:gs>
                  </a:gsLst>
                  <a:lin ang="5400000" scaled="0"/>
                </a:gradFill>
                <a:latin typeface="Segoe" pitchFamily="34" charset="0"/>
              </a:endParaRPr>
            </a:p>
          </p:txBody>
        </p:sp>
        <p:pic>
          <p:nvPicPr>
            <p:cNvPr id="60" name="Picture 4" descr="C:\Users\jamescon\Documents\Sync\FY11\PDC\Sessions\WA Icons\appfabric - cachi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5885" y="6044651"/>
              <a:ext cx="510321" cy="46634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 name="Rak 17"/>
          <p:cNvCxnSpPr/>
          <p:nvPr/>
        </p:nvCxnSpPr>
        <p:spPr>
          <a:xfrm>
            <a:off x="2305494" y="1123993"/>
            <a:ext cx="1275907" cy="41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Rak 88"/>
          <p:cNvCxnSpPr/>
          <p:nvPr/>
        </p:nvCxnSpPr>
        <p:spPr>
          <a:xfrm>
            <a:off x="2076894" y="1407642"/>
            <a:ext cx="1695007" cy="413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Rak 90"/>
          <p:cNvCxnSpPr/>
          <p:nvPr/>
        </p:nvCxnSpPr>
        <p:spPr>
          <a:xfrm>
            <a:off x="1835696" y="1499710"/>
            <a:ext cx="1269454" cy="17372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370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par>
                                <p:cTn id="29" presetID="22" presetClass="entr" presetSubtype="8"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dissolve">
                                      <p:cBhvr>
                                        <p:cTn id="36" dur="500"/>
                                        <p:tgtEl>
                                          <p:spTgt spid="65"/>
                                        </p:tgtEl>
                                      </p:cBhvr>
                                    </p:animEffect>
                                  </p:childTnLst>
                                </p:cTn>
                              </p:par>
                              <p:par>
                                <p:cTn id="37" presetID="9"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par>
                                <p:cTn id="40" presetID="9"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par>
                                <p:cTn id="43" presetID="9"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left)">
                                      <p:cBhvr>
                                        <p:cTn id="50" dur="500"/>
                                        <p:tgtEl>
                                          <p:spTgt spid="9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par>
                                <p:cTn id="56" presetID="22" presetClass="entr" presetSubtype="2"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righ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wipe(right)">
                                      <p:cBhvr>
                                        <p:cTn id="63" dur="500"/>
                                        <p:tgtEl>
                                          <p:spTgt spid="97"/>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dissolve">
                                      <p:cBhvr>
                                        <p:cTn id="68" dur="500"/>
                                        <p:tgtEl>
                                          <p:spTgt spid="5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dissolve">
                                      <p:cBhvr>
                                        <p:cTn id="71" dur="500"/>
                                        <p:tgtEl>
                                          <p:spTgt spid="5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dissolv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9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 grpId="0" animBg="1"/>
      <p:bldP spid="65" grpId="0" animBg="1"/>
      <p:bldP spid="8" grpId="0" animBg="1"/>
      <p:bldP spid="50" grpId="0" animBg="1"/>
      <p:bldP spid="51" grpId="0" animBg="1"/>
      <p:bldP spid="52"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normAutofit/>
          </a:bodyPr>
          <a:lstStyle/>
          <a:p>
            <a:r>
              <a:rPr lang="en-US" dirty="0" err="1" smtClean="0">
                <a:latin typeface="Segoe UI Light" pitchFamily="34" charset="0"/>
              </a:rPr>
              <a:t>Använd</a:t>
            </a:r>
            <a:r>
              <a:rPr lang="en-US" dirty="0" smtClean="0">
                <a:latin typeface="Segoe UI Light" pitchFamily="34" charset="0"/>
              </a:rPr>
              <a:t> </a:t>
            </a:r>
            <a:r>
              <a:rPr lang="en-US" dirty="0" err="1" smtClean="0">
                <a:latin typeface="Segoe UI Light" pitchFamily="34" charset="0"/>
              </a:rPr>
              <a:t>möjligheterna</a:t>
            </a:r>
            <a:r>
              <a:rPr lang="en-US" dirty="0" smtClean="0">
                <a:latin typeface="Segoe UI Light" pitchFamily="34" charset="0"/>
              </a:rPr>
              <a:t> </a:t>
            </a:r>
            <a:r>
              <a:rPr lang="en-US" dirty="0" err="1" smtClean="0">
                <a:latin typeface="Segoe UI Light" pitchFamily="34" charset="0"/>
              </a:rPr>
              <a:t>i</a:t>
            </a:r>
            <a:r>
              <a:rPr lang="en-US" dirty="0" smtClean="0">
                <a:latin typeface="Segoe UI Light" pitchFamily="34" charset="0"/>
              </a:rPr>
              <a:t> Azure</a:t>
            </a:r>
            <a:endParaRPr lang="en-US" dirty="0">
              <a:latin typeface="Segoe UI Light" pitchFamily="34" charset="0"/>
            </a:endParaRPr>
          </a:p>
        </p:txBody>
      </p:sp>
      <p:sp>
        <p:nvSpPr>
          <p:cNvPr id="3" name="Content Placeholder 2"/>
          <p:cNvSpPr>
            <a:spLocks noGrp="1"/>
          </p:cNvSpPr>
          <p:nvPr>
            <p:ph idx="1"/>
          </p:nvPr>
        </p:nvSpPr>
        <p:spPr>
          <a:xfrm>
            <a:off x="457200" y="1200151"/>
            <a:ext cx="8229600" cy="3394472"/>
          </a:xfrm>
        </p:spPr>
        <p:txBody>
          <a:bodyPr>
            <a:normAutofit/>
          </a:bodyPr>
          <a:lstStyle/>
          <a:p>
            <a:r>
              <a:rPr lang="sv-SE" dirty="0" smtClean="0"/>
              <a:t>Service Bus för integration mellan löst kopplade system</a:t>
            </a:r>
          </a:p>
        </p:txBody>
      </p:sp>
    </p:spTree>
    <p:extLst>
      <p:ext uri="{BB962C8B-B14F-4D97-AF65-F5344CB8AC3E}">
        <p14:creationId xmlns:p14="http://schemas.microsoft.com/office/powerpoint/2010/main" val="1473775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Segoe UI Light" pitchFamily="34" charset="0"/>
              </a:rPr>
              <a:t>Mer om </a:t>
            </a:r>
            <a:r>
              <a:rPr lang="sv-SE" dirty="0" err="1" smtClean="0">
                <a:latin typeface="Segoe UI Light" pitchFamily="34" charset="0"/>
              </a:rPr>
              <a:t>Azure</a:t>
            </a:r>
            <a:r>
              <a:rPr lang="sv-SE" dirty="0" smtClean="0">
                <a:latin typeface="Segoe UI Light" pitchFamily="34" charset="0"/>
              </a:rPr>
              <a:t> Service bus</a:t>
            </a:r>
            <a:endParaRPr lang="sv-SE" dirty="0">
              <a:latin typeface="Segoe UI Light" pitchFamily="34" charset="0"/>
            </a:endParaRPr>
          </a:p>
        </p:txBody>
      </p:sp>
      <p:sp>
        <p:nvSpPr>
          <p:cNvPr id="3" name="Platshållare för innehåll 2"/>
          <p:cNvSpPr>
            <a:spLocks noGrp="1"/>
          </p:cNvSpPr>
          <p:nvPr>
            <p:ph idx="1"/>
          </p:nvPr>
        </p:nvSpPr>
        <p:spPr/>
        <p:txBody>
          <a:bodyPr/>
          <a:lstStyle/>
          <a:p>
            <a:pPr marL="0" indent="0">
              <a:buNone/>
            </a:pPr>
            <a:r>
              <a:rPr lang="en-US" dirty="0" smtClean="0"/>
              <a:t>17:45 - Clemens </a:t>
            </a:r>
            <a:r>
              <a:rPr lang="en-US" dirty="0" err="1" smtClean="0"/>
              <a:t>Vasters</a:t>
            </a:r>
            <a:r>
              <a:rPr lang="en-US" dirty="0" smtClean="0"/>
              <a:t>: Windows </a:t>
            </a:r>
            <a:r>
              <a:rPr lang="en-US" dirty="0"/>
              <a:t>Azure Service Bus Introduction and </a:t>
            </a:r>
            <a:r>
              <a:rPr lang="en-US" dirty="0" smtClean="0"/>
              <a:t>Future</a:t>
            </a:r>
          </a:p>
          <a:p>
            <a:pPr marL="0" indent="0">
              <a:buNone/>
            </a:pPr>
            <a:endParaRPr lang="en-US" dirty="0"/>
          </a:p>
          <a:p>
            <a:pPr marL="0" indent="0">
              <a:buNone/>
            </a:pPr>
            <a:r>
              <a:rPr lang="en-US" dirty="0" err="1" smtClean="0"/>
              <a:t>Imorgon</a:t>
            </a:r>
            <a:r>
              <a:rPr lang="en-US" dirty="0" smtClean="0"/>
              <a:t> 12.30 – Clemens </a:t>
            </a:r>
            <a:r>
              <a:rPr lang="en-US" dirty="0" err="1" smtClean="0"/>
              <a:t>Vasters</a:t>
            </a:r>
            <a:r>
              <a:rPr lang="en-US" dirty="0" smtClean="0"/>
              <a:t>: Windows Azure Service Bus Deep Dive</a:t>
            </a:r>
            <a:endParaRPr lang="en-US" dirty="0"/>
          </a:p>
        </p:txBody>
      </p:sp>
    </p:spTree>
    <p:extLst>
      <p:ext uri="{BB962C8B-B14F-4D97-AF65-F5344CB8AC3E}">
        <p14:creationId xmlns:p14="http://schemas.microsoft.com/office/powerpoint/2010/main" val="153857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ataline-das.com/images/auto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538" y="1034034"/>
            <a:ext cx="3508375" cy="3508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a:xfrm>
            <a:off x="457200" y="33468"/>
            <a:ext cx="8229600" cy="857250"/>
          </a:xfrm>
        </p:spPr>
        <p:txBody>
          <a:bodyPr/>
          <a:lstStyle/>
          <a:p>
            <a:r>
              <a:rPr lang="sv-SE" dirty="0" smtClean="0">
                <a:latin typeface="Segoe UI Light" pitchFamily="34" charset="0"/>
              </a:rPr>
              <a:t>Automatisera</a:t>
            </a:r>
            <a:endParaRPr lang="sv-SE" dirty="0">
              <a:latin typeface="Segoe UI Light" pitchFamily="34" charset="0"/>
            </a:endParaRPr>
          </a:p>
        </p:txBody>
      </p:sp>
    </p:spTree>
    <p:extLst>
      <p:ext uri="{BB962C8B-B14F-4D97-AF65-F5344CB8AC3E}">
        <p14:creationId xmlns:p14="http://schemas.microsoft.com/office/powerpoint/2010/main" val="1837041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3350"/>
            <a:ext cx="6293644" cy="49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7142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8150"/>
            <a:ext cx="5186363" cy="437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 2"/>
          <p:cNvSpPr/>
          <p:nvPr/>
        </p:nvSpPr>
        <p:spPr>
          <a:xfrm>
            <a:off x="3657600" y="2952750"/>
            <a:ext cx="2952328"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8503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0993"/>
            <a:ext cx="6293644" cy="49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 3"/>
          <p:cNvSpPr/>
          <p:nvPr/>
        </p:nvSpPr>
        <p:spPr>
          <a:xfrm>
            <a:off x="609600" y="3959120"/>
            <a:ext cx="3168352" cy="1134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6599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a:lstStyle>
          <a:p>
            <a:r>
              <a:rPr lang="en-US" dirty="0" err="1" smtClean="0">
                <a:latin typeface="Segoe UI Light" pitchFamily="34" charset="0"/>
              </a:rPr>
              <a:t>Varför</a:t>
            </a:r>
            <a:r>
              <a:rPr lang="en-US" dirty="0" smtClean="0">
                <a:latin typeface="Segoe UI Light" pitchFamily="34" charset="0"/>
              </a:rPr>
              <a:t> </a:t>
            </a:r>
            <a:r>
              <a:rPr lang="en-US" dirty="0" err="1" smtClean="0">
                <a:latin typeface="Segoe UI Light" pitchFamily="34" charset="0"/>
              </a:rPr>
              <a:t>migrera</a:t>
            </a:r>
            <a:r>
              <a:rPr lang="en-US" dirty="0" smtClean="0">
                <a:latin typeface="Segoe UI Light" pitchFamily="34" charset="0"/>
              </a:rPr>
              <a:t> till Azure?</a:t>
            </a:r>
            <a:endParaRPr lang="en-US" dirty="0">
              <a:latin typeface="Segoe UI Light" pitchFamily="34" charset="0"/>
            </a:endParaRPr>
          </a:p>
        </p:txBody>
      </p:sp>
    </p:spTree>
    <p:extLst>
      <p:ext uri="{BB962C8B-B14F-4D97-AF65-F5344CB8AC3E}">
        <p14:creationId xmlns:p14="http://schemas.microsoft.com/office/powerpoint/2010/main" val="20443838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latin typeface="Segoe UI Light" pitchFamily="34" charset="0"/>
              </a:rPr>
              <a:t>“COA” – Cost Oriented Architecture</a:t>
            </a:r>
            <a:endParaRPr lang="sv-SE" dirty="0">
              <a:latin typeface="Segoe UI Light"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334" y="1047750"/>
            <a:ext cx="5357813" cy="402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878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noAutofit/>
          </a:bodyPr>
          <a:lstStyle/>
          <a:p>
            <a:r>
              <a:rPr lang="sv-SE" dirty="0" smtClean="0"/>
              <a:t>Learning by </a:t>
            </a:r>
            <a:r>
              <a:rPr lang="sv-SE" dirty="0" err="1" smtClean="0"/>
              <a:t>doing</a:t>
            </a:r>
            <a:r>
              <a:rPr lang="sv-SE" dirty="0" smtClean="0"/>
              <a:t>: </a:t>
            </a:r>
          </a:p>
          <a:p>
            <a:r>
              <a:rPr lang="sv-SE" dirty="0" smtClean="0"/>
              <a:t>snabbaste sättet att komma igång med en </a:t>
            </a:r>
            <a:r>
              <a:rPr lang="sv-SE" dirty="0" err="1" smtClean="0"/>
              <a:t>migrering</a:t>
            </a:r>
            <a:r>
              <a:rPr lang="sv-SE" dirty="0" smtClean="0"/>
              <a:t> till Windows </a:t>
            </a:r>
            <a:r>
              <a:rPr lang="sv-SE" dirty="0" err="1" smtClean="0"/>
              <a:t>Azure</a:t>
            </a:r>
            <a:endParaRPr lang="sv-SE" dirty="0" smtClean="0"/>
          </a:p>
          <a:p>
            <a:endParaRPr lang="sv-SE" dirty="0"/>
          </a:p>
        </p:txBody>
      </p:sp>
    </p:spTree>
    <p:extLst>
      <p:ext uri="{BB962C8B-B14F-4D97-AF65-F5344CB8AC3E}">
        <p14:creationId xmlns:p14="http://schemas.microsoft.com/office/powerpoint/2010/main" val="13133258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3583"/>
            <a:ext cx="7772400" cy="1102519"/>
          </a:xfrm>
        </p:spPr>
        <p:txBody>
          <a:bodyPr>
            <a:normAutofit/>
          </a:bodyPr>
          <a:lstStyle/>
          <a:p>
            <a:r>
              <a:rPr lang="en-US" dirty="0" smtClean="0"/>
              <a:t>Tack!</a:t>
            </a:r>
            <a:endParaRPr lang="en-US" dirty="0"/>
          </a:p>
        </p:txBody>
      </p:sp>
      <p:sp>
        <p:nvSpPr>
          <p:cNvPr id="4" name="Subtitle 3"/>
          <p:cNvSpPr>
            <a:spLocks noGrp="1"/>
          </p:cNvSpPr>
          <p:nvPr>
            <p:ph type="subTitle" idx="1"/>
          </p:nvPr>
        </p:nvSpPr>
        <p:spPr>
          <a:xfrm>
            <a:off x="1143000" y="3771900"/>
            <a:ext cx="6400800" cy="1314450"/>
          </a:xfrm>
        </p:spPr>
        <p:txBody>
          <a:bodyPr>
            <a:normAutofit lnSpcReduction="10000"/>
          </a:bodyPr>
          <a:lstStyle/>
          <a:p>
            <a:r>
              <a:rPr lang="sv-SE" dirty="0" smtClean="0"/>
              <a:t>Robert Folkesson    |    Active Solution</a:t>
            </a:r>
          </a:p>
          <a:p>
            <a:r>
              <a:rPr lang="sv-SE" dirty="0" smtClean="0"/>
              <a:t>robert.folkesson@activesolution.se |  @</a:t>
            </a:r>
            <a:r>
              <a:rPr lang="sv-SE" dirty="0" err="1" smtClean="0"/>
              <a:t>rfolkes</a:t>
            </a:r>
            <a:endParaRPr lang="sv-SE" dirty="0" smtClean="0"/>
          </a:p>
          <a:p>
            <a:r>
              <a:rPr lang="sv-SE" dirty="0" smtClean="0"/>
              <a:t>www.robertfolkesson.se</a:t>
            </a:r>
            <a:endParaRPr lang="en-US" dirty="0"/>
          </a:p>
        </p:txBody>
      </p:sp>
    </p:spTree>
    <p:extLst>
      <p:ext uri="{BB962C8B-B14F-4D97-AF65-F5344CB8AC3E}">
        <p14:creationId xmlns:p14="http://schemas.microsoft.com/office/powerpoint/2010/main" val="31103360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36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a:lstStyle>
          <a:p>
            <a:r>
              <a:rPr lang="en-US" dirty="0" err="1" smtClean="0">
                <a:latin typeface="Segoe UI Light" pitchFamily="34" charset="0"/>
              </a:rPr>
              <a:t>Varför</a:t>
            </a:r>
            <a:r>
              <a:rPr lang="en-US" dirty="0" smtClean="0">
                <a:latin typeface="Segoe UI Light" pitchFamily="34" charset="0"/>
              </a:rPr>
              <a:t> </a:t>
            </a:r>
            <a:r>
              <a:rPr lang="en-US" dirty="0" err="1" smtClean="0">
                <a:latin typeface="Segoe UI Light" pitchFamily="34" charset="0"/>
              </a:rPr>
              <a:t>migrera</a:t>
            </a:r>
            <a:r>
              <a:rPr lang="en-US" dirty="0" smtClean="0">
                <a:latin typeface="Segoe UI Light" pitchFamily="34" charset="0"/>
              </a:rPr>
              <a:t> till Azure?</a:t>
            </a:r>
            <a:endParaRPr lang="en-US" dirty="0">
              <a:latin typeface="Segoe UI Light" pitchFamily="34" charset="0"/>
            </a:endParaRPr>
          </a:p>
        </p:txBody>
      </p:sp>
      <p:pic>
        <p:nvPicPr>
          <p:cNvPr id="49" name="Picture 2" descr="http://open-tube.com/wp-content/uploads/2009/03/sa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2" y="1428750"/>
            <a:ext cx="467677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788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0"/>
          <p:cNvGrpSpPr>
            <a:grpSpLocks/>
          </p:cNvGrpSpPr>
          <p:nvPr/>
        </p:nvGrpSpPr>
        <p:grpSpPr bwMode="auto">
          <a:xfrm>
            <a:off x="1268437" y="1343102"/>
            <a:ext cx="5253632" cy="3415750"/>
            <a:chOff x="652087" y="1031131"/>
            <a:chExt cx="7769299" cy="4866325"/>
          </a:xfrm>
          <a:noFill/>
          <a:effectLst>
            <a:outerShdw blurRad="50800" dist="38100" dir="2700000" algn="tl" rotWithShape="0">
              <a:prstClr val="black">
                <a:alpha val="40000"/>
              </a:prstClr>
            </a:outerShdw>
          </a:effectLst>
        </p:grpSpPr>
        <p:grpSp>
          <p:nvGrpSpPr>
            <p:cNvPr id="7" name="Group 115"/>
            <p:cNvGrpSpPr>
              <a:grpSpLocks/>
            </p:cNvGrpSpPr>
            <p:nvPr/>
          </p:nvGrpSpPr>
          <p:grpSpPr bwMode="auto">
            <a:xfrm>
              <a:off x="684368" y="1641460"/>
              <a:ext cx="3167891" cy="1747624"/>
              <a:chOff x="650499" y="1816377"/>
              <a:chExt cx="3167890" cy="1747621"/>
            </a:xfrm>
            <a:grpFill/>
          </p:grpSpPr>
          <p:cxnSp>
            <p:nvCxnSpPr>
              <p:cNvPr id="36" name="Straight Arrow Connector 40"/>
              <p:cNvCxnSpPr/>
              <p:nvPr/>
            </p:nvCxnSpPr>
            <p:spPr>
              <a:xfrm flipV="1">
                <a:off x="2743627" y="2743584"/>
                <a:ext cx="906483" cy="165119"/>
              </a:xfrm>
              <a:prstGeom prst="straightConnector1">
                <a:avLst/>
              </a:prstGeom>
              <a:grpFill/>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41"/>
              <p:cNvCxnSpPr/>
              <p:nvPr/>
            </p:nvCxnSpPr>
            <p:spPr>
              <a:xfrm flipV="1">
                <a:off x="940187" y="2743584"/>
                <a:ext cx="906483" cy="165119"/>
              </a:xfrm>
              <a:prstGeom prst="straightConnector1">
                <a:avLst/>
              </a:prstGeom>
              <a:grpFill/>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8" name="Group 44"/>
              <p:cNvGrpSpPr>
                <a:grpSpLocks/>
              </p:cNvGrpSpPr>
              <p:nvPr/>
            </p:nvGrpSpPr>
            <p:grpSpPr bwMode="auto">
              <a:xfrm>
                <a:off x="650499" y="1816377"/>
                <a:ext cx="3167890" cy="1747621"/>
                <a:chOff x="650499" y="1816377"/>
                <a:chExt cx="3167890" cy="1747621"/>
              </a:xfrm>
              <a:grpFill/>
            </p:grpSpPr>
            <p:cxnSp>
              <p:nvCxnSpPr>
                <p:cNvPr id="44" name="Elbow Connector 48"/>
                <p:cNvCxnSpPr/>
                <p:nvPr/>
              </p:nvCxnSpPr>
              <p:spPr>
                <a:xfrm>
                  <a:off x="940187" y="1816377"/>
                  <a:ext cx="2878202" cy="1486071"/>
                </a:xfrm>
                <a:prstGeom prst="bentConnector3">
                  <a:avLst>
                    <a:gd name="adj1" fmla="val -8"/>
                  </a:avLst>
                </a:prstGeom>
                <a:grpFill/>
                <a:ln>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2"/>
                <p:cNvSpPr txBox="1">
                  <a:spLocks noChangeArrowheads="1"/>
                </p:cNvSpPr>
                <p:nvPr/>
              </p:nvSpPr>
              <p:spPr bwMode="auto">
                <a:xfrm>
                  <a:off x="2048493" y="3327402"/>
                  <a:ext cx="365049" cy="236596"/>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Tid</a:t>
                  </a:r>
                  <a:endParaRPr lang="en-US" sz="900" b="1" dirty="0">
                    <a:solidFill>
                      <a:srgbClr val="FFFFFF"/>
                    </a:solidFill>
                    <a:latin typeface="Segoe UI" pitchFamily="34" charset="0"/>
                  </a:endParaRPr>
                </a:p>
              </p:txBody>
            </p:sp>
            <p:sp>
              <p:nvSpPr>
                <p:cNvPr id="46" name="TextBox 43"/>
                <p:cNvSpPr txBox="1">
                  <a:spLocks noChangeArrowheads="1"/>
                </p:cNvSpPr>
                <p:nvPr/>
              </p:nvSpPr>
              <p:spPr bwMode="auto">
                <a:xfrm rot="16200000">
                  <a:off x="380866" y="2441768"/>
                  <a:ext cx="775840" cy="236574"/>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Belastning</a:t>
                  </a:r>
                  <a:endParaRPr lang="en-US" sz="900" b="1" dirty="0">
                    <a:solidFill>
                      <a:srgbClr val="FFFFFF"/>
                    </a:solidFill>
                    <a:latin typeface="Segoe UI" pitchFamily="34" charset="0"/>
                  </a:endParaRPr>
                </a:p>
              </p:txBody>
            </p:sp>
          </p:grpSp>
          <p:cxnSp>
            <p:nvCxnSpPr>
              <p:cNvPr id="39" name="Straight Connector 43"/>
              <p:cNvCxnSpPr/>
              <p:nvPr/>
            </p:nvCxnSpPr>
            <p:spPr>
              <a:xfrm rot="5400000" flipH="1" flipV="1">
                <a:off x="2002180" y="2570526"/>
                <a:ext cx="1484483" cy="1588"/>
              </a:xfrm>
              <a:prstGeom prst="line">
                <a:avLst/>
              </a:prstGeom>
              <a:grpFill/>
              <a:ln w="12700">
                <a:solidFill>
                  <a:schemeClr val="bg2">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44"/>
              <p:cNvCxnSpPr/>
              <p:nvPr/>
            </p:nvCxnSpPr>
            <p:spPr>
              <a:xfrm rot="5400000" flipH="1" flipV="1">
                <a:off x="1103635" y="2570526"/>
                <a:ext cx="1484483" cy="1588"/>
              </a:xfrm>
              <a:prstGeom prst="line">
                <a:avLst/>
              </a:prstGeom>
              <a:grpFill/>
              <a:ln w="12700">
                <a:solidFill>
                  <a:schemeClr val="bg2">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1" name="TextBox 45"/>
              <p:cNvSpPr txBox="1"/>
              <p:nvPr/>
            </p:nvSpPr>
            <p:spPr>
              <a:xfrm>
                <a:off x="1878518" y="2502256"/>
                <a:ext cx="834846" cy="283916"/>
              </a:xfrm>
              <a:prstGeom prst="rect">
                <a:avLst/>
              </a:prstGeom>
              <a:grpFill/>
            </p:spPr>
            <p:txBody>
              <a:bodyPr wrap="none">
                <a:spAutoFit/>
              </a:bodyPr>
              <a:lstStyle/>
              <a:p>
                <a:pPr algn="ctr">
                  <a:defRPr/>
                </a:pPr>
                <a:r>
                  <a:rPr lang="en-US" sz="1200" dirty="0" err="1">
                    <a:solidFill>
                      <a:srgbClr val="FFFFFF"/>
                    </a:solidFill>
                  </a:rPr>
                  <a:t>Inaktivitet</a:t>
                </a:r>
                <a:endParaRPr lang="en-US" sz="1200" dirty="0">
                  <a:solidFill>
                    <a:srgbClr val="FFFFFF"/>
                  </a:solidFill>
                </a:endParaRPr>
              </a:p>
            </p:txBody>
          </p:sp>
          <p:sp>
            <p:nvSpPr>
              <p:cNvPr id="42" name="TextBox 46"/>
              <p:cNvSpPr txBox="1"/>
              <p:nvPr/>
            </p:nvSpPr>
            <p:spPr>
              <a:xfrm>
                <a:off x="957204" y="2962683"/>
                <a:ext cx="850223" cy="283916"/>
              </a:xfrm>
              <a:prstGeom prst="rect">
                <a:avLst/>
              </a:prstGeom>
              <a:grpFill/>
            </p:spPr>
            <p:txBody>
              <a:bodyPr wrap="none">
                <a:spAutoFit/>
              </a:bodyPr>
              <a:lstStyle/>
              <a:p>
                <a:pPr algn="ctr">
                  <a:defRPr/>
                </a:pPr>
                <a:r>
                  <a:rPr lang="sv-SE" sz="1200" i="1" dirty="0">
                    <a:solidFill>
                      <a:srgbClr val="FFFFFF"/>
                    </a:solidFill>
                  </a:rPr>
                  <a:t>Kapacitets</a:t>
                </a:r>
                <a:endParaRPr lang="en-US" sz="1200" i="1" dirty="0">
                  <a:solidFill>
                    <a:srgbClr val="FFFFFF"/>
                  </a:solidFill>
                </a:endParaRPr>
              </a:p>
            </p:txBody>
          </p:sp>
          <p:sp>
            <p:nvSpPr>
              <p:cNvPr id="43" name="TextBox 47"/>
              <p:cNvSpPr txBox="1"/>
              <p:nvPr/>
            </p:nvSpPr>
            <p:spPr>
              <a:xfrm>
                <a:off x="2927791" y="2962683"/>
                <a:ext cx="576257" cy="283916"/>
              </a:xfrm>
              <a:prstGeom prst="rect">
                <a:avLst/>
              </a:prstGeom>
              <a:grpFill/>
            </p:spPr>
            <p:txBody>
              <a:bodyPr wrap="none">
                <a:spAutoFit/>
              </a:bodyPr>
              <a:lstStyle/>
              <a:p>
                <a:pPr algn="ctr">
                  <a:defRPr/>
                </a:pPr>
                <a:r>
                  <a:rPr lang="en-US" sz="1200" i="1" dirty="0" err="1">
                    <a:solidFill>
                      <a:srgbClr val="FFFFFF"/>
                    </a:solidFill>
                  </a:rPr>
                  <a:t>behov</a:t>
                </a:r>
                <a:endParaRPr lang="en-US" sz="1200" i="1" dirty="0">
                  <a:solidFill>
                    <a:srgbClr val="FFFFFF"/>
                  </a:solidFill>
                </a:endParaRPr>
              </a:p>
            </p:txBody>
          </p:sp>
        </p:grpSp>
        <p:grpSp>
          <p:nvGrpSpPr>
            <p:cNvPr id="8" name="Group 116"/>
            <p:cNvGrpSpPr>
              <a:grpSpLocks/>
            </p:cNvGrpSpPr>
            <p:nvPr/>
          </p:nvGrpSpPr>
          <p:grpSpPr bwMode="auto">
            <a:xfrm>
              <a:off x="5103988" y="1641460"/>
              <a:ext cx="3167970" cy="1747624"/>
              <a:chOff x="4587498" y="1872290"/>
              <a:chExt cx="3167969" cy="1747621"/>
            </a:xfrm>
            <a:grpFill/>
          </p:grpSpPr>
          <p:sp>
            <p:nvSpPr>
              <p:cNvPr id="30" name="Freeform 34"/>
              <p:cNvSpPr/>
              <p:nvPr/>
            </p:nvSpPr>
            <p:spPr>
              <a:xfrm rot="21275099">
                <a:off x="4831227" y="2126319"/>
                <a:ext cx="2590857" cy="1057397"/>
              </a:xfrm>
              <a:custGeom>
                <a:avLst/>
                <a:gdLst>
                  <a:gd name="connsiteX0" fmla="*/ 0 w 2650066"/>
                  <a:gd name="connsiteY0" fmla="*/ 1083733 h 1188155"/>
                  <a:gd name="connsiteX1" fmla="*/ 1143000 w 2650066"/>
                  <a:gd name="connsiteY1" fmla="*/ 1007533 h 1188155"/>
                  <a:gd name="connsiteX2" fmla="*/ 2650066 w 2650066"/>
                  <a:gd name="connsiteY2" fmla="*/ 0 h 1188155"/>
                </a:gdLst>
                <a:ahLst/>
                <a:cxnLst>
                  <a:cxn ang="0">
                    <a:pos x="connsiteX0" y="connsiteY0"/>
                  </a:cxn>
                  <a:cxn ang="0">
                    <a:pos x="connsiteX1" y="connsiteY1"/>
                  </a:cxn>
                  <a:cxn ang="0">
                    <a:pos x="connsiteX2" y="connsiteY2"/>
                  </a:cxn>
                </a:cxnLst>
                <a:rect l="l" t="t" r="r" b="b"/>
                <a:pathLst>
                  <a:path w="2650066" h="1188155">
                    <a:moveTo>
                      <a:pt x="0" y="1083733"/>
                    </a:moveTo>
                    <a:cubicBezTo>
                      <a:pt x="350661" y="1135944"/>
                      <a:pt x="701322" y="1188155"/>
                      <a:pt x="1143000" y="1007533"/>
                    </a:cubicBezTo>
                    <a:cubicBezTo>
                      <a:pt x="1584678" y="826911"/>
                      <a:pt x="2650066" y="0"/>
                      <a:pt x="2650066" y="0"/>
                    </a:cubicBezTo>
                  </a:path>
                </a:pathLst>
              </a:custGeom>
              <a:grpFill/>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8BC3"/>
                  </a:solidFill>
                </a:endParaRPr>
              </a:p>
            </p:txBody>
          </p:sp>
          <p:grpSp>
            <p:nvGrpSpPr>
              <p:cNvPr id="31" name="Group 54"/>
              <p:cNvGrpSpPr>
                <a:grpSpLocks/>
              </p:cNvGrpSpPr>
              <p:nvPr/>
            </p:nvGrpSpPr>
            <p:grpSpPr bwMode="auto">
              <a:xfrm>
                <a:off x="4587498" y="1872290"/>
                <a:ext cx="3167969" cy="1747621"/>
                <a:chOff x="650498" y="1816377"/>
                <a:chExt cx="3167969" cy="1747621"/>
              </a:xfrm>
              <a:grpFill/>
            </p:grpSpPr>
            <p:cxnSp>
              <p:nvCxnSpPr>
                <p:cNvPr id="33" name="Elbow Connector 37"/>
                <p:cNvCxnSpPr/>
                <p:nvPr/>
              </p:nvCxnSpPr>
              <p:spPr>
                <a:xfrm>
                  <a:off x="940265" y="1816377"/>
                  <a:ext cx="2878202" cy="1486071"/>
                </a:xfrm>
                <a:prstGeom prst="bentConnector3">
                  <a:avLst>
                    <a:gd name="adj1" fmla="val -8"/>
                  </a:avLst>
                </a:prstGeom>
                <a:grpFill/>
                <a:ln>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56"/>
                <p:cNvSpPr txBox="1">
                  <a:spLocks noChangeArrowheads="1"/>
                </p:cNvSpPr>
                <p:nvPr/>
              </p:nvSpPr>
              <p:spPr bwMode="auto">
                <a:xfrm>
                  <a:off x="2048493" y="3327402"/>
                  <a:ext cx="365049" cy="236596"/>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Tid</a:t>
                  </a:r>
                  <a:endParaRPr lang="en-US" sz="900" b="1" dirty="0">
                    <a:solidFill>
                      <a:srgbClr val="FFFFFF"/>
                    </a:solidFill>
                    <a:latin typeface="Segoe UI" pitchFamily="34" charset="0"/>
                  </a:endParaRPr>
                </a:p>
              </p:txBody>
            </p:sp>
            <p:sp>
              <p:nvSpPr>
                <p:cNvPr id="35" name="TextBox 57"/>
                <p:cNvSpPr txBox="1">
                  <a:spLocks noChangeArrowheads="1"/>
                </p:cNvSpPr>
                <p:nvPr/>
              </p:nvSpPr>
              <p:spPr bwMode="auto">
                <a:xfrm rot="16200000">
                  <a:off x="380865" y="2441768"/>
                  <a:ext cx="775840" cy="236574"/>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Belastning</a:t>
                  </a:r>
                  <a:endParaRPr lang="en-US" sz="900" b="1" dirty="0">
                    <a:solidFill>
                      <a:srgbClr val="FFFFFF"/>
                    </a:solidFill>
                    <a:latin typeface="Segoe UI" pitchFamily="34" charset="0"/>
                  </a:endParaRPr>
                </a:p>
              </p:txBody>
            </p:sp>
          </p:grpSp>
          <p:sp>
            <p:nvSpPr>
              <p:cNvPr id="32" name="TextBox 36"/>
              <p:cNvSpPr txBox="1"/>
              <p:nvPr/>
            </p:nvSpPr>
            <p:spPr>
              <a:xfrm>
                <a:off x="6450411" y="2912221"/>
                <a:ext cx="1225786" cy="283916"/>
              </a:xfrm>
              <a:prstGeom prst="rect">
                <a:avLst/>
              </a:prstGeom>
              <a:grpFill/>
            </p:spPr>
            <p:txBody>
              <a:bodyPr wrap="none">
                <a:spAutoFit/>
              </a:bodyPr>
              <a:lstStyle/>
              <a:p>
                <a:pPr algn="ctr">
                  <a:defRPr/>
                </a:pPr>
                <a:r>
                  <a:rPr lang="en-US" sz="1200" i="1" dirty="0" err="1">
                    <a:solidFill>
                      <a:srgbClr val="FFFFFF"/>
                    </a:solidFill>
                  </a:rPr>
                  <a:t>kapacitetsbehov</a:t>
                </a:r>
                <a:endParaRPr lang="en-US" sz="1200" i="1" dirty="0">
                  <a:solidFill>
                    <a:srgbClr val="FFFFFF"/>
                  </a:solidFill>
                </a:endParaRPr>
              </a:p>
            </p:txBody>
          </p:sp>
        </p:grpSp>
        <p:grpSp>
          <p:nvGrpSpPr>
            <p:cNvPr id="9" name="Group 117"/>
            <p:cNvGrpSpPr>
              <a:grpSpLocks/>
            </p:cNvGrpSpPr>
            <p:nvPr/>
          </p:nvGrpSpPr>
          <p:grpSpPr bwMode="auto">
            <a:xfrm>
              <a:off x="652087" y="4150003"/>
              <a:ext cx="3168422" cy="1747453"/>
              <a:chOff x="652084" y="3849978"/>
              <a:chExt cx="3168421" cy="1747450"/>
            </a:xfrm>
            <a:grpFill/>
          </p:grpSpPr>
          <p:grpSp>
            <p:nvGrpSpPr>
              <p:cNvPr id="21" name="Group 98"/>
              <p:cNvGrpSpPr>
                <a:grpSpLocks/>
              </p:cNvGrpSpPr>
              <p:nvPr/>
            </p:nvGrpSpPr>
            <p:grpSpPr bwMode="auto">
              <a:xfrm>
                <a:off x="944490" y="4131733"/>
                <a:ext cx="2597188" cy="805562"/>
                <a:chOff x="944490" y="4131733"/>
                <a:chExt cx="2597188" cy="805562"/>
              </a:xfrm>
              <a:grpFill/>
            </p:grpSpPr>
            <p:cxnSp>
              <p:nvCxnSpPr>
                <p:cNvPr id="27" name="Straight Connector 31"/>
                <p:cNvCxnSpPr/>
                <p:nvPr/>
              </p:nvCxnSpPr>
              <p:spPr>
                <a:xfrm>
                  <a:off x="943891" y="4934366"/>
                  <a:ext cx="931882" cy="1588"/>
                </a:xfrm>
                <a:prstGeom prst="line">
                  <a:avLst/>
                </a:prstGeom>
                <a:grpFill/>
                <a:ln cap="rnd">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Freeform 32"/>
                <p:cNvSpPr/>
                <p:nvPr/>
              </p:nvSpPr>
              <p:spPr>
                <a:xfrm>
                  <a:off x="1875773" y="4135761"/>
                  <a:ext cx="652477" cy="792253"/>
                </a:xfrm>
                <a:custGeom>
                  <a:avLst/>
                  <a:gdLst>
                    <a:gd name="connsiteX0" fmla="*/ 0 w 651934"/>
                    <a:gd name="connsiteY0" fmla="*/ 795867 h 795867"/>
                    <a:gd name="connsiteX1" fmla="*/ 347134 w 651934"/>
                    <a:gd name="connsiteY1" fmla="*/ 0 h 795867"/>
                    <a:gd name="connsiteX2" fmla="*/ 651934 w 651934"/>
                    <a:gd name="connsiteY2" fmla="*/ 795867 h 795867"/>
                  </a:gdLst>
                  <a:ahLst/>
                  <a:cxnLst>
                    <a:cxn ang="0">
                      <a:pos x="connsiteX0" y="connsiteY0"/>
                    </a:cxn>
                    <a:cxn ang="0">
                      <a:pos x="connsiteX1" y="connsiteY1"/>
                    </a:cxn>
                    <a:cxn ang="0">
                      <a:pos x="connsiteX2" y="connsiteY2"/>
                    </a:cxn>
                  </a:cxnLst>
                  <a:rect l="l" t="t" r="r" b="b"/>
                  <a:pathLst>
                    <a:path w="651934" h="795867">
                      <a:moveTo>
                        <a:pt x="0" y="795867"/>
                      </a:moveTo>
                      <a:cubicBezTo>
                        <a:pt x="119239" y="397933"/>
                        <a:pt x="238478" y="0"/>
                        <a:pt x="347134" y="0"/>
                      </a:cubicBezTo>
                      <a:cubicBezTo>
                        <a:pt x="455790" y="0"/>
                        <a:pt x="651934" y="795867"/>
                        <a:pt x="651934" y="795867"/>
                      </a:cubicBezTo>
                    </a:path>
                  </a:pathLst>
                </a:custGeom>
                <a:grp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8BC3"/>
                    </a:solidFill>
                  </a:endParaRPr>
                </a:p>
              </p:txBody>
            </p:sp>
            <p:cxnSp>
              <p:nvCxnSpPr>
                <p:cNvPr id="29" name="Straight Connector 33"/>
                <p:cNvCxnSpPr>
                  <a:stCxn id="28" idx="2"/>
                </p:cNvCxnSpPr>
                <p:nvPr/>
              </p:nvCxnSpPr>
              <p:spPr>
                <a:xfrm>
                  <a:off x="2528251" y="4928015"/>
                  <a:ext cx="1017609" cy="9526"/>
                </a:xfrm>
                <a:prstGeom prst="line">
                  <a:avLst/>
                </a:prstGeom>
                <a:grpFill/>
                <a:ln cap="rnd">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2" name="Group 73"/>
              <p:cNvGrpSpPr>
                <a:grpSpLocks/>
              </p:cNvGrpSpPr>
              <p:nvPr/>
            </p:nvGrpSpPr>
            <p:grpSpPr bwMode="auto">
              <a:xfrm>
                <a:off x="652084" y="3849978"/>
                <a:ext cx="3168421" cy="1747450"/>
                <a:chOff x="650496" y="1816547"/>
                <a:chExt cx="3168421" cy="1747450"/>
              </a:xfrm>
              <a:grpFill/>
            </p:grpSpPr>
            <p:cxnSp>
              <p:nvCxnSpPr>
                <p:cNvPr id="24" name="Elbow Connector 28"/>
                <p:cNvCxnSpPr/>
                <p:nvPr/>
              </p:nvCxnSpPr>
              <p:spPr>
                <a:xfrm>
                  <a:off x="940715" y="1816547"/>
                  <a:ext cx="2878202" cy="1486071"/>
                </a:xfrm>
                <a:prstGeom prst="bentConnector3">
                  <a:avLst>
                    <a:gd name="adj1" fmla="val -8"/>
                  </a:avLst>
                </a:prstGeom>
                <a:grpFill/>
                <a:ln>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75"/>
                <p:cNvSpPr txBox="1">
                  <a:spLocks noChangeArrowheads="1"/>
                </p:cNvSpPr>
                <p:nvPr/>
              </p:nvSpPr>
              <p:spPr bwMode="auto">
                <a:xfrm>
                  <a:off x="2048494" y="3327401"/>
                  <a:ext cx="365049" cy="236596"/>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Tid</a:t>
                  </a:r>
                  <a:endParaRPr lang="en-US" sz="900" b="1" dirty="0">
                    <a:solidFill>
                      <a:srgbClr val="FFFFFF"/>
                    </a:solidFill>
                    <a:latin typeface="Segoe UI" pitchFamily="34" charset="0"/>
                  </a:endParaRPr>
                </a:p>
              </p:txBody>
            </p:sp>
            <p:sp>
              <p:nvSpPr>
                <p:cNvPr id="26" name="TextBox 76"/>
                <p:cNvSpPr txBox="1">
                  <a:spLocks noChangeArrowheads="1"/>
                </p:cNvSpPr>
                <p:nvPr/>
              </p:nvSpPr>
              <p:spPr bwMode="auto">
                <a:xfrm rot="16200000">
                  <a:off x="380863" y="2441765"/>
                  <a:ext cx="775840" cy="236574"/>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Belastning</a:t>
                  </a:r>
                  <a:endParaRPr lang="en-US" sz="900" b="1" dirty="0">
                    <a:solidFill>
                      <a:srgbClr val="FFFFFF"/>
                    </a:solidFill>
                    <a:latin typeface="Segoe UI" pitchFamily="34" charset="0"/>
                  </a:endParaRPr>
                </a:p>
              </p:txBody>
            </p:sp>
          </p:grpSp>
          <p:sp>
            <p:nvSpPr>
              <p:cNvPr id="23" name="TextBox 27"/>
              <p:cNvSpPr txBox="1"/>
              <p:nvPr/>
            </p:nvSpPr>
            <p:spPr>
              <a:xfrm>
                <a:off x="1569117" y="4991522"/>
                <a:ext cx="1237221" cy="283916"/>
              </a:xfrm>
              <a:prstGeom prst="rect">
                <a:avLst/>
              </a:prstGeom>
              <a:grpFill/>
            </p:spPr>
            <p:txBody>
              <a:bodyPr wrap="none">
                <a:spAutoFit/>
              </a:bodyPr>
              <a:lstStyle/>
              <a:p>
                <a:pPr algn="ctr">
                  <a:defRPr/>
                </a:pPr>
                <a:r>
                  <a:rPr lang="en-US" sz="1200" i="1" dirty="0" err="1">
                    <a:solidFill>
                      <a:srgbClr val="FFFFFF"/>
                    </a:solidFill>
                  </a:rPr>
                  <a:t>Kapacitetsbehov</a:t>
                </a:r>
                <a:endParaRPr lang="en-US" sz="1200" i="1" dirty="0">
                  <a:solidFill>
                    <a:srgbClr val="FFFFFF"/>
                  </a:solidFill>
                </a:endParaRPr>
              </a:p>
            </p:txBody>
          </p:sp>
        </p:grpSp>
        <p:grpSp>
          <p:nvGrpSpPr>
            <p:cNvPr id="10" name="Group 118"/>
            <p:cNvGrpSpPr>
              <a:grpSpLocks/>
            </p:cNvGrpSpPr>
            <p:nvPr/>
          </p:nvGrpSpPr>
          <p:grpSpPr bwMode="auto">
            <a:xfrm>
              <a:off x="5103992" y="4150003"/>
              <a:ext cx="3167967" cy="1747453"/>
              <a:chOff x="4587500" y="4325537"/>
              <a:chExt cx="3167966" cy="1747450"/>
            </a:xfrm>
            <a:grpFill/>
          </p:grpSpPr>
          <p:sp>
            <p:nvSpPr>
              <p:cNvPr id="15" name="Freeform 19"/>
              <p:cNvSpPr/>
              <p:nvPr/>
            </p:nvSpPr>
            <p:spPr>
              <a:xfrm>
                <a:off x="4877264" y="4555751"/>
                <a:ext cx="2478143" cy="854174"/>
              </a:xfrm>
              <a:custGeom>
                <a:avLst/>
                <a:gdLst>
                  <a:gd name="connsiteX0" fmla="*/ 0 w 2133600"/>
                  <a:gd name="connsiteY0" fmla="*/ 808566 h 853722"/>
                  <a:gd name="connsiteX1" fmla="*/ 364066 w 2133600"/>
                  <a:gd name="connsiteY1" fmla="*/ 4233 h 853722"/>
                  <a:gd name="connsiteX2" fmla="*/ 804333 w 2133600"/>
                  <a:gd name="connsiteY2" fmla="*/ 833966 h 853722"/>
                  <a:gd name="connsiteX3" fmla="*/ 1253066 w 2133600"/>
                  <a:gd name="connsiteY3" fmla="*/ 12700 h 853722"/>
                  <a:gd name="connsiteX4" fmla="*/ 1693333 w 2133600"/>
                  <a:gd name="connsiteY4" fmla="*/ 808566 h 853722"/>
                  <a:gd name="connsiteX5" fmla="*/ 2133600 w 2133600"/>
                  <a:gd name="connsiteY5" fmla="*/ 283633 h 85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853722">
                    <a:moveTo>
                      <a:pt x="0" y="808566"/>
                    </a:moveTo>
                    <a:cubicBezTo>
                      <a:pt x="115005" y="404283"/>
                      <a:pt x="230011" y="0"/>
                      <a:pt x="364066" y="4233"/>
                    </a:cubicBezTo>
                    <a:cubicBezTo>
                      <a:pt x="498121" y="8466"/>
                      <a:pt x="656166" y="832555"/>
                      <a:pt x="804333" y="833966"/>
                    </a:cubicBezTo>
                    <a:cubicBezTo>
                      <a:pt x="952500" y="835377"/>
                      <a:pt x="1104899" y="16933"/>
                      <a:pt x="1253066" y="12700"/>
                    </a:cubicBezTo>
                    <a:cubicBezTo>
                      <a:pt x="1401233" y="8467"/>
                      <a:pt x="1546577" y="763411"/>
                      <a:pt x="1693333" y="808566"/>
                    </a:cubicBezTo>
                    <a:cubicBezTo>
                      <a:pt x="1840089" y="853722"/>
                      <a:pt x="2133600" y="283633"/>
                      <a:pt x="2133600" y="283633"/>
                    </a:cubicBezTo>
                  </a:path>
                </a:pathLst>
              </a:custGeom>
              <a:grpFill/>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8BC3"/>
                  </a:solidFill>
                </a:endParaRPr>
              </a:p>
            </p:txBody>
          </p:sp>
          <p:grpSp>
            <p:nvGrpSpPr>
              <p:cNvPr id="16" name="Group 100"/>
              <p:cNvGrpSpPr>
                <a:grpSpLocks/>
              </p:cNvGrpSpPr>
              <p:nvPr/>
            </p:nvGrpSpPr>
            <p:grpSpPr bwMode="auto">
              <a:xfrm>
                <a:off x="4587500" y="4325537"/>
                <a:ext cx="3167966" cy="1747450"/>
                <a:chOff x="650501" y="1816547"/>
                <a:chExt cx="3167966" cy="1747450"/>
              </a:xfrm>
              <a:grpFill/>
            </p:grpSpPr>
            <p:cxnSp>
              <p:nvCxnSpPr>
                <p:cNvPr id="18" name="Elbow Connector 22"/>
                <p:cNvCxnSpPr/>
                <p:nvPr/>
              </p:nvCxnSpPr>
              <p:spPr>
                <a:xfrm>
                  <a:off x="940265" y="1816547"/>
                  <a:ext cx="2878202" cy="1486071"/>
                </a:xfrm>
                <a:prstGeom prst="bentConnector3">
                  <a:avLst>
                    <a:gd name="adj1" fmla="val -8"/>
                  </a:avLst>
                </a:prstGeom>
                <a:grpFill/>
                <a:ln>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02"/>
                <p:cNvSpPr txBox="1">
                  <a:spLocks noChangeArrowheads="1"/>
                </p:cNvSpPr>
                <p:nvPr/>
              </p:nvSpPr>
              <p:spPr bwMode="auto">
                <a:xfrm>
                  <a:off x="2048496" y="3327401"/>
                  <a:ext cx="365049" cy="236596"/>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Tid</a:t>
                  </a:r>
                  <a:endParaRPr lang="en-US" sz="900" b="1" dirty="0">
                    <a:solidFill>
                      <a:srgbClr val="FFFFFF"/>
                    </a:solidFill>
                    <a:latin typeface="Segoe UI" pitchFamily="34" charset="0"/>
                  </a:endParaRPr>
                </a:p>
              </p:txBody>
            </p:sp>
            <p:sp>
              <p:nvSpPr>
                <p:cNvPr id="20" name="TextBox 103"/>
                <p:cNvSpPr txBox="1">
                  <a:spLocks noChangeArrowheads="1"/>
                </p:cNvSpPr>
                <p:nvPr/>
              </p:nvSpPr>
              <p:spPr bwMode="auto">
                <a:xfrm rot="16200000">
                  <a:off x="380868" y="2441764"/>
                  <a:ext cx="775840" cy="236574"/>
                </a:xfrm>
                <a:prstGeom prst="rect">
                  <a:avLst/>
                </a:prstGeom>
                <a:grpFill/>
                <a:ln w="9525">
                  <a:noFill/>
                  <a:miter lim="800000"/>
                  <a:headEnd/>
                  <a:tailEnd/>
                </a:ln>
              </p:spPr>
              <p:txBody>
                <a:bodyPr wrap="none">
                  <a:spAutoFit/>
                </a:bodyPr>
                <a:lstStyle/>
                <a:p>
                  <a:r>
                    <a:rPr lang="en-US" sz="900" b="1" dirty="0" err="1">
                      <a:solidFill>
                        <a:srgbClr val="FFFFFF"/>
                      </a:solidFill>
                      <a:latin typeface="Segoe UI" pitchFamily="34" charset="0"/>
                    </a:rPr>
                    <a:t>Belastning</a:t>
                  </a:r>
                  <a:endParaRPr lang="en-US" sz="900" b="1" dirty="0">
                    <a:solidFill>
                      <a:srgbClr val="FFFFFF"/>
                    </a:solidFill>
                    <a:latin typeface="Segoe UI" pitchFamily="34" charset="0"/>
                  </a:endParaRPr>
                </a:p>
              </p:txBody>
            </p:sp>
          </p:grpSp>
          <p:sp>
            <p:nvSpPr>
              <p:cNvPr id="17" name="TextBox 21"/>
              <p:cNvSpPr txBox="1"/>
              <p:nvPr/>
            </p:nvSpPr>
            <p:spPr>
              <a:xfrm>
                <a:off x="5616793" y="5452793"/>
                <a:ext cx="1237221" cy="283916"/>
              </a:xfrm>
              <a:prstGeom prst="rect">
                <a:avLst/>
              </a:prstGeom>
              <a:grpFill/>
            </p:spPr>
            <p:txBody>
              <a:bodyPr wrap="none">
                <a:spAutoFit/>
              </a:bodyPr>
              <a:lstStyle/>
              <a:p>
                <a:pPr algn="ctr">
                  <a:defRPr/>
                </a:pPr>
                <a:r>
                  <a:rPr lang="en-US" sz="1200" i="1" dirty="0" err="1">
                    <a:solidFill>
                      <a:srgbClr val="FFFFFF"/>
                    </a:solidFill>
                  </a:rPr>
                  <a:t>Kapacitetsbehov</a:t>
                </a:r>
                <a:endParaRPr lang="en-US" sz="1200" i="1" dirty="0">
                  <a:solidFill>
                    <a:srgbClr val="FFFFFF"/>
                  </a:solidFill>
                </a:endParaRPr>
              </a:p>
            </p:txBody>
          </p:sp>
        </p:grpSp>
        <p:sp>
          <p:nvSpPr>
            <p:cNvPr id="11" name="TextBox 111"/>
            <p:cNvSpPr txBox="1">
              <a:spLocks noChangeArrowheads="1"/>
            </p:cNvSpPr>
            <p:nvPr/>
          </p:nvSpPr>
          <p:spPr bwMode="auto">
            <a:xfrm>
              <a:off x="1166802" y="3595556"/>
              <a:ext cx="2492710" cy="473194"/>
            </a:xfrm>
            <a:prstGeom prst="rect">
              <a:avLst/>
            </a:prstGeom>
            <a:grpFill/>
            <a:ln w="9525">
              <a:noFill/>
              <a:miter lim="800000"/>
              <a:headEnd/>
              <a:tailEnd/>
            </a:ln>
          </p:spPr>
          <p:txBody>
            <a:bodyPr wrap="none">
              <a:spAutoFit/>
            </a:bodyPr>
            <a:lstStyle/>
            <a:p>
              <a:r>
                <a:rPr lang="en-US" sz="2400" b="1" dirty="0">
                  <a:solidFill>
                    <a:srgbClr val="FFFFFF"/>
                  </a:solidFill>
                  <a:latin typeface="Segoe UI" pitchFamily="34" charset="0"/>
                </a:rPr>
                <a:t>“</a:t>
              </a:r>
              <a:r>
                <a:rPr lang="en-US" sz="2400" b="1" dirty="0" err="1">
                  <a:solidFill>
                    <a:srgbClr val="FFFFFF"/>
                  </a:solidFill>
                  <a:latin typeface="Segoe UI" pitchFamily="34" charset="0"/>
                </a:rPr>
                <a:t>Det</a:t>
              </a:r>
              <a:r>
                <a:rPr lang="en-US" sz="2400" b="1" dirty="0">
                  <a:solidFill>
                    <a:srgbClr val="FFFFFF"/>
                  </a:solidFill>
                  <a:latin typeface="Segoe UI" pitchFamily="34" charset="0"/>
                </a:rPr>
                <a:t> </a:t>
              </a:r>
              <a:r>
                <a:rPr lang="en-US" sz="2400" b="1" dirty="0" err="1">
                  <a:solidFill>
                    <a:srgbClr val="FFFFFF"/>
                  </a:solidFill>
                  <a:latin typeface="Segoe UI" pitchFamily="34" charset="0"/>
                </a:rPr>
                <a:t>oväntade</a:t>
              </a:r>
              <a:r>
                <a:rPr lang="en-US" sz="2400" b="1" dirty="0">
                  <a:solidFill>
                    <a:srgbClr val="FFFFFF"/>
                  </a:solidFill>
                  <a:latin typeface="Segoe UI" pitchFamily="34" charset="0"/>
                </a:rPr>
                <a:t>”</a:t>
              </a:r>
            </a:p>
          </p:txBody>
        </p:sp>
        <p:sp>
          <p:nvSpPr>
            <p:cNvPr id="12" name="TextBox 112"/>
            <p:cNvSpPr txBox="1">
              <a:spLocks noChangeArrowheads="1"/>
            </p:cNvSpPr>
            <p:nvPr/>
          </p:nvSpPr>
          <p:spPr bwMode="auto">
            <a:xfrm>
              <a:off x="5393754" y="3584899"/>
              <a:ext cx="3027632" cy="473194"/>
            </a:xfrm>
            <a:prstGeom prst="rect">
              <a:avLst/>
            </a:prstGeom>
            <a:grpFill/>
            <a:ln w="9525">
              <a:noFill/>
              <a:miter lim="800000"/>
              <a:headEnd/>
              <a:tailEnd/>
            </a:ln>
          </p:spPr>
          <p:txBody>
            <a:bodyPr wrap="none">
              <a:spAutoFit/>
            </a:bodyPr>
            <a:lstStyle/>
            <a:p>
              <a:r>
                <a:rPr lang="en-US" sz="2400" b="1" dirty="0" smtClean="0">
                  <a:solidFill>
                    <a:srgbClr val="FFFFFF"/>
                  </a:solidFill>
                  <a:latin typeface="Segoe UI" pitchFamily="34" charset="0"/>
                </a:rPr>
                <a:t>“</a:t>
              </a:r>
              <a:r>
                <a:rPr lang="en-US" sz="2400" b="1" dirty="0" err="1" smtClean="0">
                  <a:solidFill>
                    <a:srgbClr val="FFFFFF"/>
                  </a:solidFill>
                  <a:latin typeface="Segoe UI" pitchFamily="34" charset="0"/>
                </a:rPr>
                <a:t>Det</a:t>
              </a:r>
              <a:r>
                <a:rPr lang="en-US" sz="2400" b="1" dirty="0" smtClean="0">
                  <a:solidFill>
                    <a:srgbClr val="FFFFFF"/>
                  </a:solidFill>
                  <a:latin typeface="Segoe UI" pitchFamily="34" charset="0"/>
                </a:rPr>
                <a:t> </a:t>
              </a:r>
              <a:r>
                <a:rPr lang="en-US" sz="2400" b="1" dirty="0" err="1" smtClean="0">
                  <a:solidFill>
                    <a:srgbClr val="FFFFFF"/>
                  </a:solidFill>
                  <a:latin typeface="Segoe UI" pitchFamily="34" charset="0"/>
                </a:rPr>
                <a:t>förutsägbara</a:t>
              </a:r>
              <a:r>
                <a:rPr lang="en-US" sz="2400" b="1" dirty="0" smtClean="0">
                  <a:solidFill>
                    <a:srgbClr val="FFFFFF"/>
                  </a:solidFill>
                  <a:latin typeface="Segoe UI" pitchFamily="34" charset="0"/>
                </a:rPr>
                <a:t>”</a:t>
              </a:r>
              <a:endParaRPr lang="en-US" sz="2400" b="1" dirty="0">
                <a:solidFill>
                  <a:srgbClr val="FFFFFF"/>
                </a:solidFill>
                <a:latin typeface="Segoe UI" pitchFamily="34" charset="0"/>
              </a:endParaRPr>
            </a:p>
          </p:txBody>
        </p:sp>
        <p:sp>
          <p:nvSpPr>
            <p:cNvPr id="13" name="TextBox 113"/>
            <p:cNvSpPr txBox="1">
              <a:spLocks noChangeArrowheads="1"/>
            </p:cNvSpPr>
            <p:nvPr/>
          </p:nvSpPr>
          <p:spPr bwMode="auto">
            <a:xfrm>
              <a:off x="1324826" y="1031132"/>
              <a:ext cx="2009966" cy="473194"/>
            </a:xfrm>
            <a:prstGeom prst="rect">
              <a:avLst/>
            </a:prstGeom>
            <a:grpFill/>
            <a:ln w="9525">
              <a:noFill/>
              <a:miter lim="800000"/>
              <a:headEnd/>
              <a:tailEnd/>
            </a:ln>
          </p:spPr>
          <p:txBody>
            <a:bodyPr wrap="none">
              <a:spAutoFit/>
            </a:bodyPr>
            <a:lstStyle/>
            <a:p>
              <a:r>
                <a:rPr lang="en-US" sz="2400" b="1" dirty="0">
                  <a:solidFill>
                    <a:srgbClr val="FFFFFF"/>
                  </a:solidFill>
                  <a:latin typeface="Segoe UI" pitchFamily="34" charset="0"/>
                </a:rPr>
                <a:t>“</a:t>
              </a:r>
              <a:r>
                <a:rPr lang="en-US" sz="2400" b="1" dirty="0" err="1">
                  <a:solidFill>
                    <a:srgbClr val="FFFFFF"/>
                  </a:solidFill>
                  <a:latin typeface="Segoe UI" pitchFamily="34" charset="0"/>
                </a:rPr>
                <a:t>Batchjobb</a:t>
              </a:r>
              <a:r>
                <a:rPr lang="en-US" sz="2400" b="1" dirty="0">
                  <a:solidFill>
                    <a:srgbClr val="FFFFFF"/>
                  </a:solidFill>
                  <a:latin typeface="Segoe UI" pitchFamily="34" charset="0"/>
                </a:rPr>
                <a:t>”</a:t>
              </a:r>
            </a:p>
          </p:txBody>
        </p:sp>
        <p:sp>
          <p:nvSpPr>
            <p:cNvPr id="14" name="TextBox 114"/>
            <p:cNvSpPr txBox="1">
              <a:spLocks noChangeArrowheads="1"/>
            </p:cNvSpPr>
            <p:nvPr/>
          </p:nvSpPr>
          <p:spPr bwMode="auto">
            <a:xfrm>
              <a:off x="5763361" y="1031131"/>
              <a:ext cx="2407083" cy="473194"/>
            </a:xfrm>
            <a:prstGeom prst="rect">
              <a:avLst/>
            </a:prstGeom>
            <a:grpFill/>
            <a:ln w="9525">
              <a:noFill/>
              <a:miter lim="800000"/>
              <a:headEnd/>
              <a:tailEnd/>
            </a:ln>
          </p:spPr>
          <p:txBody>
            <a:bodyPr wrap="none">
              <a:spAutoFit/>
            </a:bodyPr>
            <a:lstStyle/>
            <a:p>
              <a:r>
                <a:rPr lang="en-US" sz="2400" b="1" dirty="0">
                  <a:solidFill>
                    <a:srgbClr val="FFFFFF"/>
                  </a:solidFill>
                  <a:latin typeface="Segoe UI" pitchFamily="34" charset="0"/>
                </a:rPr>
                <a:t>“</a:t>
              </a:r>
              <a:r>
                <a:rPr lang="en-US" sz="2400" b="1" dirty="0" err="1">
                  <a:solidFill>
                    <a:srgbClr val="FFFFFF"/>
                  </a:solidFill>
                  <a:latin typeface="Segoe UI" pitchFamily="34" charset="0"/>
                </a:rPr>
                <a:t>Startupdröm</a:t>
              </a:r>
              <a:r>
                <a:rPr lang="en-US" sz="2400" b="1" dirty="0">
                  <a:solidFill>
                    <a:srgbClr val="FFFFFF"/>
                  </a:solidFill>
                  <a:latin typeface="Segoe UI" pitchFamily="34" charset="0"/>
                </a:rPr>
                <a:t>”</a:t>
              </a:r>
            </a:p>
          </p:txBody>
        </p:sp>
      </p:grpSp>
      <p:sp>
        <p:nvSpPr>
          <p:cNvPr id="48"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a:lstStyle>
          <a:p>
            <a:r>
              <a:rPr lang="en-US" dirty="0" err="1" smtClean="0">
                <a:latin typeface="Segoe UI Light" pitchFamily="34" charset="0"/>
              </a:rPr>
              <a:t>Varför</a:t>
            </a:r>
            <a:r>
              <a:rPr lang="en-US" dirty="0" smtClean="0">
                <a:latin typeface="Segoe UI Light" pitchFamily="34" charset="0"/>
              </a:rPr>
              <a:t> </a:t>
            </a:r>
            <a:r>
              <a:rPr lang="en-US" dirty="0" err="1" smtClean="0">
                <a:latin typeface="Segoe UI Light" pitchFamily="34" charset="0"/>
              </a:rPr>
              <a:t>migrera</a:t>
            </a:r>
            <a:r>
              <a:rPr lang="en-US" dirty="0" smtClean="0">
                <a:latin typeface="Segoe UI Light" pitchFamily="34" charset="0"/>
              </a:rPr>
              <a:t> till Azure?</a:t>
            </a:r>
            <a:endParaRPr lang="en-US" dirty="0">
              <a:latin typeface="Segoe UI Light" pitchFamily="34" charset="0"/>
            </a:endParaRPr>
          </a:p>
        </p:txBody>
      </p:sp>
    </p:spTree>
    <p:extLst>
      <p:ext uri="{BB962C8B-B14F-4D97-AF65-F5344CB8AC3E}">
        <p14:creationId xmlns:p14="http://schemas.microsoft.com/office/powerpoint/2010/main" val="30053036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Segoe UI Light" pitchFamily="34" charset="0"/>
              </a:rPr>
              <a:t>Varför migrera till </a:t>
            </a:r>
            <a:r>
              <a:rPr lang="sv-SE" dirty="0" err="1" smtClean="0">
                <a:latin typeface="Segoe UI Light" pitchFamily="34" charset="0"/>
              </a:rPr>
              <a:t>Azure</a:t>
            </a:r>
            <a:r>
              <a:rPr lang="sv-SE" dirty="0" smtClean="0">
                <a:latin typeface="Segoe UI Light" pitchFamily="34" charset="0"/>
              </a:rPr>
              <a:t>?</a:t>
            </a:r>
            <a:endParaRPr lang="sv-SE" dirty="0">
              <a:latin typeface="Segoe UI Light" pitchFamily="34" charset="0"/>
            </a:endParaRPr>
          </a:p>
        </p:txBody>
      </p:sp>
      <p:pic>
        <p:nvPicPr>
          <p:cNvPr id="4" name="Picture 2" descr="http://bostinno.com/wp-content/uploads/2011/10/startup-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666" y="1262062"/>
            <a:ext cx="4271963"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07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latin typeface="Segoe UI Light" pitchFamily="34" charset="0"/>
              </a:rPr>
              <a:t>Inför en </a:t>
            </a:r>
            <a:r>
              <a:rPr lang="sv-SE" dirty="0" err="1" smtClean="0">
                <a:latin typeface="Segoe UI Light" pitchFamily="34" charset="0"/>
              </a:rPr>
              <a:t>migrering</a:t>
            </a:r>
            <a:endParaRPr lang="en-US" dirty="0">
              <a:latin typeface="Segoe UI Light" pitchFamily="34" charset="0"/>
            </a:endParaRPr>
          </a:p>
        </p:txBody>
      </p:sp>
      <p:sp>
        <p:nvSpPr>
          <p:cNvPr id="3" name="Content Placeholder 2"/>
          <p:cNvSpPr>
            <a:spLocks noGrp="1"/>
          </p:cNvSpPr>
          <p:nvPr>
            <p:ph idx="1"/>
          </p:nvPr>
        </p:nvSpPr>
        <p:spPr/>
        <p:txBody>
          <a:bodyPr>
            <a:normAutofit fontScale="77500" lnSpcReduction="20000"/>
          </a:bodyPr>
          <a:lstStyle/>
          <a:p>
            <a:r>
              <a:rPr lang="sv-SE" dirty="0" smtClean="0"/>
              <a:t>Fokuserad 2-3 dagars workshop</a:t>
            </a:r>
          </a:p>
          <a:p>
            <a:r>
              <a:rPr lang="sv-SE" dirty="0" smtClean="0"/>
              <a:t>Mål</a:t>
            </a:r>
          </a:p>
          <a:p>
            <a:pPr lvl="1"/>
            <a:r>
              <a:rPr lang="sv-SE" dirty="0" smtClean="0"/>
              <a:t>Göra en praktisk POC och lyfta så mycket av systemet som möjligt, utan hänsyn till ”ideal”-arkitektur</a:t>
            </a:r>
          </a:p>
          <a:p>
            <a:pPr lvl="1"/>
            <a:r>
              <a:rPr lang="sv-SE" dirty="0" smtClean="0"/>
              <a:t>Identifiera utmaningar, föreslå en väg runt dessa</a:t>
            </a:r>
          </a:p>
          <a:p>
            <a:pPr lvl="1"/>
            <a:r>
              <a:rPr lang="sv-SE" dirty="0" smtClean="0"/>
              <a:t>Ha en fungerande demo så långt som möjligt</a:t>
            </a:r>
          </a:p>
          <a:p>
            <a:pPr lvl="1"/>
            <a:r>
              <a:rPr lang="sv-SE" dirty="0" smtClean="0"/>
              <a:t>Få en bra uppfattning över omfattning av ett komplett </a:t>
            </a:r>
            <a:r>
              <a:rPr lang="sv-SE" dirty="0" err="1" smtClean="0"/>
              <a:t>migreringsprojekt</a:t>
            </a:r>
            <a:endParaRPr lang="sv-SE" dirty="0" smtClean="0"/>
          </a:p>
          <a:p>
            <a:r>
              <a:rPr lang="sv-SE" dirty="0" smtClean="0"/>
              <a:t>Resurser: utvecklare och/eller arkitekt med tillgång till källkod/projekt + någon med </a:t>
            </a:r>
            <a:r>
              <a:rPr lang="sv-SE" dirty="0" err="1" smtClean="0"/>
              <a:t>Azure</a:t>
            </a:r>
            <a:r>
              <a:rPr lang="sv-SE" dirty="0" smtClean="0"/>
              <a:t>-erfarenhet</a:t>
            </a:r>
          </a:p>
        </p:txBody>
      </p:sp>
    </p:spTree>
    <p:extLst>
      <p:ext uri="{BB962C8B-B14F-4D97-AF65-F5344CB8AC3E}">
        <p14:creationId xmlns:p14="http://schemas.microsoft.com/office/powerpoint/2010/main" val="14781140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latin typeface="Segoe UI Light" pitchFamily="34" charset="0"/>
              </a:rPr>
              <a:t>Ett enkelt scenario</a:t>
            </a:r>
            <a:endParaRPr lang="en-US" dirty="0">
              <a:latin typeface="Segoe UI Light" pitchFamily="34" charset="0"/>
            </a:endParaRPr>
          </a:p>
        </p:txBody>
      </p:sp>
      <p:sp>
        <p:nvSpPr>
          <p:cNvPr id="3" name="Content Placeholder 2"/>
          <p:cNvSpPr>
            <a:spLocks noGrp="1"/>
          </p:cNvSpPr>
          <p:nvPr>
            <p:ph idx="1"/>
          </p:nvPr>
        </p:nvSpPr>
        <p:spPr>
          <a:xfrm>
            <a:off x="381000" y="3638550"/>
            <a:ext cx="8229600" cy="3394472"/>
          </a:xfrm>
        </p:spPr>
        <p:txBody>
          <a:bodyPr>
            <a:normAutofit/>
          </a:bodyPr>
          <a:lstStyle/>
          <a:p>
            <a:r>
              <a:rPr lang="sv-SE" dirty="0" smtClean="0"/>
              <a:t>ASP.NET-baserad applikation</a:t>
            </a:r>
          </a:p>
          <a:p>
            <a:r>
              <a:rPr lang="sv-SE" dirty="0" smtClean="0"/>
              <a:t>Använder </a:t>
            </a:r>
            <a:r>
              <a:rPr lang="sv-SE" dirty="0" err="1" smtClean="0"/>
              <a:t>SQL-Server</a:t>
            </a:r>
            <a:r>
              <a:rPr lang="sv-SE" dirty="0" smtClean="0"/>
              <a:t> som </a:t>
            </a:r>
            <a:r>
              <a:rPr lang="sv-SE" dirty="0" err="1" smtClean="0"/>
              <a:t>backend</a:t>
            </a:r>
            <a:endParaRPr lang="sv-S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00150"/>
            <a:ext cx="5220653"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2344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lstStyle/>
          <a:p>
            <a:r>
              <a:rPr lang="en-US" dirty="0" err="1" smtClean="0">
                <a:latin typeface="Segoe UI Light" pitchFamily="34" charset="0"/>
              </a:rPr>
              <a:t>Ett</a:t>
            </a:r>
            <a:r>
              <a:rPr lang="en-US" dirty="0" smtClean="0">
                <a:latin typeface="Segoe UI Light" pitchFamily="34" charset="0"/>
              </a:rPr>
              <a:t> </a:t>
            </a:r>
            <a:r>
              <a:rPr lang="en-US" dirty="0" err="1" smtClean="0">
                <a:latin typeface="Segoe UI Light" pitchFamily="34" charset="0"/>
              </a:rPr>
              <a:t>angreppssätt</a:t>
            </a:r>
            <a:endParaRPr lang="en-US" dirty="0">
              <a:latin typeface="Segoe UI Light" pitchFamily="34" charset="0"/>
            </a:endParaRPr>
          </a:p>
        </p:txBody>
      </p:sp>
      <p:sp>
        <p:nvSpPr>
          <p:cNvPr id="5" name="Content Placeholder 2"/>
          <p:cNvSpPr>
            <a:spLocks noGrp="1"/>
          </p:cNvSpPr>
          <p:nvPr>
            <p:ph idx="1"/>
          </p:nvPr>
        </p:nvSpPr>
        <p:spPr>
          <a:xfrm>
            <a:off x="457200" y="1200151"/>
            <a:ext cx="8229600" cy="3394472"/>
          </a:xfrm>
        </p:spPr>
        <p:txBody>
          <a:bodyPr>
            <a:normAutofit/>
          </a:bodyPr>
          <a:lstStyle/>
          <a:p>
            <a:pPr marL="514350" indent="-514350">
              <a:buFont typeface="+mj-lt"/>
              <a:buAutoNum type="arabicPeriod"/>
            </a:pPr>
            <a:r>
              <a:rPr lang="sv-SE" dirty="0" smtClean="0"/>
              <a:t>Migrera SQL Server</a:t>
            </a:r>
          </a:p>
          <a:p>
            <a:pPr marL="514350" indent="-514350">
              <a:buFont typeface="+mj-lt"/>
              <a:buAutoNum type="arabicPeriod"/>
            </a:pPr>
            <a:r>
              <a:rPr lang="sv-SE" dirty="0" smtClean="0"/>
              <a:t>Testa befintlig kod mot SQL </a:t>
            </a:r>
            <a:r>
              <a:rPr lang="sv-SE" dirty="0" err="1" smtClean="0"/>
              <a:t>Azure</a:t>
            </a:r>
            <a:endParaRPr lang="sv-SE" dirty="0" smtClean="0"/>
          </a:p>
          <a:p>
            <a:pPr marL="514350" indent="-514350">
              <a:buFont typeface="+mj-lt"/>
              <a:buAutoNum type="arabicPeriod"/>
            </a:pPr>
            <a:r>
              <a:rPr lang="sv-SE" dirty="0" smtClean="0"/>
              <a:t>Skapa </a:t>
            </a:r>
            <a:r>
              <a:rPr lang="sv-SE" dirty="0" err="1" smtClean="0"/>
              <a:t>Azure</a:t>
            </a:r>
            <a:r>
              <a:rPr lang="sv-SE" dirty="0" smtClean="0"/>
              <a:t>-projekt, testa i Windows Emulator</a:t>
            </a:r>
          </a:p>
          <a:p>
            <a:pPr marL="514350" indent="-514350">
              <a:buFont typeface="+mj-lt"/>
              <a:buAutoNum type="arabicPeriod"/>
            </a:pPr>
            <a:r>
              <a:rPr lang="sv-SE" dirty="0" smtClean="0"/>
              <a:t>Testa i Windows </a:t>
            </a:r>
            <a:r>
              <a:rPr lang="sv-SE" dirty="0" err="1" smtClean="0"/>
              <a:t>Azure</a:t>
            </a:r>
            <a:endParaRPr lang="sv-SE" dirty="0" smtClean="0"/>
          </a:p>
        </p:txBody>
      </p:sp>
    </p:spTree>
    <p:extLst>
      <p:ext uri="{BB962C8B-B14F-4D97-AF65-F5344CB8AC3E}">
        <p14:creationId xmlns:p14="http://schemas.microsoft.com/office/powerpoint/2010/main" val="589758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3788</TotalTime>
  <Words>629</Words>
  <Application>Microsoft Office PowerPoint</Application>
  <PresentationFormat>Bildspel på skärmen (16:9)</PresentationFormat>
  <Paragraphs>155</Paragraphs>
  <Slides>33</Slides>
  <Notes>9</Notes>
  <HiddenSlides>0</HiddenSlides>
  <MMClips>0</MMClips>
  <ScaleCrop>false</ScaleCrop>
  <HeadingPairs>
    <vt:vector size="4" baseType="variant">
      <vt:variant>
        <vt:lpstr>Tema</vt:lpstr>
      </vt:variant>
      <vt:variant>
        <vt:i4>1</vt:i4>
      </vt:variant>
      <vt:variant>
        <vt:lpstr>Bildrubriker</vt:lpstr>
      </vt:variant>
      <vt:variant>
        <vt:i4>33</vt:i4>
      </vt:variant>
    </vt:vector>
  </HeadingPairs>
  <TitlesOfParts>
    <vt:vector size="34" baseType="lpstr">
      <vt:lpstr>Office Theme</vt:lpstr>
      <vt:lpstr>PowerPoint-presentation</vt:lpstr>
      <vt:lpstr>Vem är jag?</vt:lpstr>
      <vt:lpstr>PowerPoint-presentation</vt:lpstr>
      <vt:lpstr>PowerPoint-presentation</vt:lpstr>
      <vt:lpstr>PowerPoint-presentation</vt:lpstr>
      <vt:lpstr>Varför migrera till Azure?</vt:lpstr>
      <vt:lpstr>Inför en migrering</vt:lpstr>
      <vt:lpstr>Ett enkelt scenario</vt:lpstr>
      <vt:lpstr>Ett angreppssätt</vt:lpstr>
      <vt:lpstr>1. Migrera SQL Server</vt:lpstr>
      <vt:lpstr>PowerPoint-presentation</vt:lpstr>
      <vt:lpstr>Begränsningar i SQL Azure</vt:lpstr>
      <vt:lpstr>2. Testa befintlig kod mot SQL Azure</vt:lpstr>
      <vt:lpstr>3. Skapa Azure-projekt, testa i Windows Azure-emulator </vt:lpstr>
      <vt:lpstr>PowerPoint-presentation</vt:lpstr>
      <vt:lpstr>Applikationen migreras till Azure</vt:lpstr>
      <vt:lpstr>PowerPoint-presentation</vt:lpstr>
      <vt:lpstr>Mer om ADFS/WIF</vt:lpstr>
      <vt:lpstr>4. Testa i Windows Azure</vt:lpstr>
      <vt:lpstr>Vanliga fallgropar</vt:lpstr>
      <vt:lpstr>PowerPoint-presentation</vt:lpstr>
      <vt:lpstr>Vanliga fallgropar</vt:lpstr>
      <vt:lpstr>PowerPoint-presentation</vt:lpstr>
      <vt:lpstr>Använd möjligheterna i Azure</vt:lpstr>
      <vt:lpstr>Mer om Azure Service bus</vt:lpstr>
      <vt:lpstr>Automatisera</vt:lpstr>
      <vt:lpstr>PowerPoint-presentation</vt:lpstr>
      <vt:lpstr>PowerPoint-presentation</vt:lpstr>
      <vt:lpstr>PowerPoint-presentation</vt:lpstr>
      <vt:lpstr>“COA” – Cost Oriented Architecture</vt:lpstr>
      <vt:lpstr>PowerPoint-presentation</vt:lpstr>
      <vt:lpstr>Tack!</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Klug</dc:creator>
  <cp:lastModifiedBy>Robert Folkesson</cp:lastModifiedBy>
  <cp:revision>124</cp:revision>
  <dcterms:created xsi:type="dcterms:W3CDTF">2012-04-10T10:45:05Z</dcterms:created>
  <dcterms:modified xsi:type="dcterms:W3CDTF">2012-04-25T23:20:34Z</dcterms:modified>
</cp:coreProperties>
</file>